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72" r:id="rId4"/>
    <p:sldId id="261" r:id="rId5"/>
    <p:sldId id="258" r:id="rId6"/>
    <p:sldId id="274" r:id="rId7"/>
    <p:sldId id="276" r:id="rId8"/>
    <p:sldId id="290" r:id="rId9"/>
    <p:sldId id="277" r:id="rId10"/>
    <p:sldId id="278" r:id="rId11"/>
    <p:sldId id="279" r:id="rId12"/>
    <p:sldId id="280" r:id="rId13"/>
    <p:sldId id="291" r:id="rId14"/>
    <p:sldId id="292" r:id="rId15"/>
    <p:sldId id="281" r:id="rId16"/>
    <p:sldId id="282" r:id="rId17"/>
    <p:sldId id="283" r:id="rId18"/>
    <p:sldId id="284" r:id="rId19"/>
    <p:sldId id="286" r:id="rId20"/>
    <p:sldId id="287" r:id="rId21"/>
    <p:sldId id="288" r:id="rId22"/>
    <p:sldId id="289" r:id="rId23"/>
    <p:sldId id="275"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A31"/>
    <a:srgbClr val="003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7" d="100"/>
          <a:sy n="87" d="100"/>
        </p:scale>
        <p:origin x="6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B7A7B-4325-4C32-9ADB-401DB0749F7D}"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386D1-4263-480F-ADE8-0501B93B87DE}" type="slidenum">
              <a:rPr lang="en-US" smtClean="0"/>
              <a:t>‹#›</a:t>
            </a:fld>
            <a:endParaRPr lang="en-US"/>
          </a:p>
        </p:txBody>
      </p:sp>
    </p:spTree>
    <p:extLst>
      <p:ext uri="{BB962C8B-B14F-4D97-AF65-F5344CB8AC3E}">
        <p14:creationId xmlns:p14="http://schemas.microsoft.com/office/powerpoint/2010/main" val="237941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Anything created or received during the transaction of official business</a:t>
            </a:r>
          </a:p>
          <a:p>
            <a:pPr>
              <a:spcBef>
                <a:spcPct val="0"/>
              </a:spcBef>
            </a:pPr>
            <a:r>
              <a:rPr lang="en-US" dirty="0" smtClean="0"/>
              <a:t>Public, confidential, and partially confidential</a:t>
            </a:r>
          </a:p>
          <a:p>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3</a:t>
            </a:fld>
            <a:endParaRPr lang="en-US"/>
          </a:p>
        </p:txBody>
      </p:sp>
    </p:spTree>
    <p:extLst>
      <p:ext uri="{BB962C8B-B14F-4D97-AF65-F5344CB8AC3E}">
        <p14:creationId xmlns:p14="http://schemas.microsoft.com/office/powerpoint/2010/main" val="54998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note later the difference between Judicial</a:t>
            </a:r>
            <a:r>
              <a:rPr lang="en-US" baseline="0" dirty="0" smtClean="0"/>
              <a:t> </a:t>
            </a:r>
            <a:r>
              <a:rPr lang="en-US" baseline="0" smtClean="0"/>
              <a:t>and Non-Judicial </a:t>
            </a:r>
            <a:r>
              <a:rPr lang="en-US" baseline="0" dirty="0" smtClean="0"/>
              <a:t>County Clerk records.</a:t>
            </a:r>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6</a:t>
            </a:fld>
            <a:endParaRPr lang="en-US"/>
          </a:p>
        </p:txBody>
      </p:sp>
    </p:spTree>
    <p:extLst>
      <p:ext uri="{BB962C8B-B14F-4D97-AF65-F5344CB8AC3E}">
        <p14:creationId xmlns:p14="http://schemas.microsoft.com/office/powerpoint/2010/main" val="115715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Administrative Rule #7 is</a:t>
            </a:r>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9</a:t>
            </a:fld>
            <a:endParaRPr lang="en-US"/>
          </a:p>
        </p:txBody>
      </p:sp>
    </p:spTree>
    <p:extLst>
      <p:ext uri="{BB962C8B-B14F-4D97-AF65-F5344CB8AC3E}">
        <p14:creationId xmlns:p14="http://schemas.microsoft.com/office/powerpoint/2010/main" val="246167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Anything created or received during the transaction of official business</a:t>
            </a:r>
          </a:p>
          <a:p>
            <a:pPr>
              <a:spcBef>
                <a:spcPct val="0"/>
              </a:spcBef>
            </a:pPr>
            <a:r>
              <a:rPr lang="en-US" dirty="0" smtClean="0"/>
              <a:t>Public, confidential, and partially confidential</a:t>
            </a:r>
          </a:p>
          <a:p>
            <a:endParaRPr lang="en-US" dirty="0"/>
          </a:p>
        </p:txBody>
      </p:sp>
      <p:sp>
        <p:nvSpPr>
          <p:cNvPr id="4" name="Slide Number Placeholder 3"/>
          <p:cNvSpPr>
            <a:spLocks noGrp="1"/>
          </p:cNvSpPr>
          <p:nvPr>
            <p:ph type="sldNum" sz="quarter" idx="10"/>
          </p:nvPr>
        </p:nvSpPr>
        <p:spPr/>
        <p:txBody>
          <a:bodyPr/>
          <a:lstStyle/>
          <a:p>
            <a:fld id="{093386D1-4263-480F-ADE8-0501B93B87DE}" type="slidenum">
              <a:rPr lang="en-US" smtClean="0"/>
              <a:t>16</a:t>
            </a:fld>
            <a:endParaRPr lang="en-US"/>
          </a:p>
        </p:txBody>
      </p:sp>
    </p:spTree>
    <p:extLst>
      <p:ext uri="{BB962C8B-B14F-4D97-AF65-F5344CB8AC3E}">
        <p14:creationId xmlns:p14="http://schemas.microsoft.com/office/powerpoint/2010/main" val="142653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166472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55704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9578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46508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91057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90316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66385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19331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27253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0678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F8B34-C3D3-40CE-A617-A9D1B823EC81}"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25294-23E0-486C-B3BB-CDDE56026D0E}" type="slidenum">
              <a:rPr lang="en-US" smtClean="0"/>
              <a:t>‹#›</a:t>
            </a:fld>
            <a:endParaRPr lang="en-US" dirty="0"/>
          </a:p>
        </p:txBody>
      </p:sp>
    </p:spTree>
    <p:extLst>
      <p:ext uri="{BB962C8B-B14F-4D97-AF65-F5344CB8AC3E}">
        <p14:creationId xmlns:p14="http://schemas.microsoft.com/office/powerpoint/2010/main" val="343478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F8B34-C3D3-40CE-A617-A9D1B823EC81}" type="datetimeFigureOut">
              <a:rPr lang="en-US" smtClean="0"/>
              <a:t>4/4/2019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25294-23E0-486C-B3BB-CDDE56026D0E}" type="slidenum">
              <a:rPr lang="en-US" smtClean="0"/>
              <a:t>‹#›</a:t>
            </a:fld>
            <a:endParaRPr lang="en-US" dirty="0"/>
          </a:p>
        </p:txBody>
      </p:sp>
    </p:spTree>
    <p:extLst>
      <p:ext uri="{BB962C8B-B14F-4D97-AF65-F5344CB8AC3E}">
        <p14:creationId xmlns:p14="http://schemas.microsoft.com/office/powerpoint/2010/main" val="49160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in.gov/iara/2739.htm"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gov/iara/2341.ht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gov/iara/2739.htm"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n.gov/iara/2739.ht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in.gov/iara/2739.htm"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7464" y="272167"/>
            <a:ext cx="7358743" cy="4541679"/>
          </a:xfrm>
          <a:prstGeom prst="rect">
            <a:avLst/>
          </a:prstGeom>
        </p:spPr>
      </p:pic>
      <p:sp>
        <p:nvSpPr>
          <p:cNvPr id="9" name="Flowchart: Manual Input 8"/>
          <p:cNvSpPr/>
          <p:nvPr/>
        </p:nvSpPr>
        <p:spPr>
          <a:xfrm>
            <a:off x="0" y="5138057"/>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p:nvSpPr>
        <p:spPr>
          <a:xfrm>
            <a:off x="0" y="5239656"/>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72" y="5731987"/>
            <a:ext cx="12193672" cy="830997"/>
          </a:xfrm>
          <a:prstGeom prst="rect">
            <a:avLst/>
          </a:prstGeom>
          <a:noFill/>
        </p:spPr>
        <p:txBody>
          <a:bodyPr wrap="square" rtlCol="0">
            <a:spAutoFit/>
          </a:bodyPr>
          <a:lstStyle/>
          <a:p>
            <a:pPr algn="ctr"/>
            <a:r>
              <a:rPr lang="en-US" sz="4800" b="1" dirty="0" smtClean="0">
                <a:solidFill>
                  <a:srgbClr val="FDBA31"/>
                </a:solidFill>
                <a:latin typeface="Georgia" panose="02040502050405020303" pitchFamily="18" charset="0"/>
                <a:ea typeface="Open Sans Extrabold" panose="020B0906030804020204" pitchFamily="34" charset="0"/>
                <a:cs typeface="Open Sans Extrabold" panose="020B0906030804020204" pitchFamily="34" charset="0"/>
              </a:rPr>
              <a:t>Public Records in Indiana</a:t>
            </a:r>
            <a:endParaRPr lang="en-US" sz="4800" b="1" dirty="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4571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22" y="143627"/>
            <a:ext cx="12192000" cy="1331088"/>
          </a:xfrm>
        </p:spPr>
        <p:txBody>
          <a:bodyPr>
            <a:noAutofit/>
          </a:bodyPr>
          <a:lstStyle/>
          <a:p>
            <a:r>
              <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rPr>
              <a:t>IC 5-15-6 – Local Public Records </a:t>
            </a:r>
            <a: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Commissions</a:t>
            </a:r>
            <a:b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br>
            <a: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a:t>
            </a:r>
            <a:r>
              <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rPr>
              <a:t>Membership)</a:t>
            </a:r>
          </a:p>
        </p:txBody>
      </p:sp>
      <p:sp>
        <p:nvSpPr>
          <p:cNvPr id="13" name="Content Placeholder 1"/>
          <p:cNvSpPr txBox="1">
            <a:spLocks/>
          </p:cNvSpPr>
          <p:nvPr/>
        </p:nvSpPr>
        <p:spPr>
          <a:xfrm>
            <a:off x="214549" y="2038247"/>
            <a:ext cx="11762900" cy="4604924"/>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a:lnSpc>
                <a:spcPct val="110000"/>
              </a:lnSpc>
              <a:buNone/>
            </a:pPr>
            <a:r>
              <a:rPr lang="en-US" sz="3200" dirty="0">
                <a:latin typeface="Georgia" panose="02040502050405020303" pitchFamily="18" charset="0"/>
              </a:rPr>
              <a:t>IC 5-15-6-1 (b) The county commission shall consist, ex officio, of: (1) the judge of the circuit court or the judge's designee; (2) the president of the board of county commissioners or the president's designee; (3) the county auditor or the auditor's designee; (4) the clerk of the circuit court or the clerk's designee; (5) the county recorder or the recorder's designee; (6) the superintendent of schools of the school district in which the county seat is located or the superintendent's designee; and (7) either: (A) the city controller of the county seat city or the city controller's designee; or (B) if there is no city controller as described in clause (A), then the clerk-treasurer of the county seat </a:t>
            </a:r>
            <a:r>
              <a:rPr lang="en-US" sz="3200" dirty="0" smtClean="0">
                <a:latin typeface="Georgia" panose="02040502050405020303" pitchFamily="18" charset="0"/>
              </a:rPr>
              <a:t>city </a:t>
            </a:r>
            <a:r>
              <a:rPr lang="en-US" sz="3200" dirty="0">
                <a:latin typeface="Georgia" panose="02040502050405020303" pitchFamily="18" charset="0"/>
              </a:rPr>
              <a:t>or town. </a:t>
            </a:r>
          </a:p>
          <a:p>
            <a:pPr marL="0" indent="0">
              <a:buNone/>
            </a:pPr>
            <a:endParaRPr lang="en-US" dirty="0"/>
          </a:p>
        </p:txBody>
      </p:sp>
    </p:spTree>
    <p:extLst>
      <p:ext uri="{BB962C8B-B14F-4D97-AF65-F5344CB8AC3E}">
        <p14:creationId xmlns:p14="http://schemas.microsoft.com/office/powerpoint/2010/main" val="90458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4550" y="143627"/>
            <a:ext cx="12192000" cy="1331088"/>
          </a:xfrm>
        </p:spPr>
        <p:txBody>
          <a:bodyPr>
            <a:noAutofit/>
          </a:bodyPr>
          <a:lstStyle/>
          <a:p>
            <a:r>
              <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rPr>
              <a:t>IC 5-15-6 – Local Public Records Commissions </a:t>
            </a:r>
            <a: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
            </a:r>
            <a:b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br>
            <a: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(Officers &amp; Meetings)</a:t>
            </a:r>
            <a:endPar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endParaRPr>
          </a:p>
        </p:txBody>
      </p:sp>
      <p:sp>
        <p:nvSpPr>
          <p:cNvPr id="7" name="Content Placeholder 3"/>
          <p:cNvSpPr txBox="1">
            <a:spLocks/>
          </p:cNvSpPr>
          <p:nvPr/>
        </p:nvSpPr>
        <p:spPr>
          <a:xfrm>
            <a:off x="521826" y="1967743"/>
            <a:ext cx="11214904" cy="3443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Georgia" panose="02040502050405020303" pitchFamily="18" charset="0"/>
              </a:rPr>
              <a:t>The commission shall elect one (1) of its members to be chairman. The clerk of the circuit court or the county recorder </a:t>
            </a:r>
            <a:r>
              <a:rPr lang="en-US" sz="2400" i="1" u="sng" dirty="0" smtClean="0">
                <a:latin typeface="Georgia" panose="02040502050405020303" pitchFamily="18" charset="0"/>
              </a:rPr>
              <a:t>must</a:t>
            </a:r>
            <a:r>
              <a:rPr lang="en-US" sz="2400" dirty="0" smtClean="0">
                <a:latin typeface="Georgia" panose="02040502050405020303" pitchFamily="18" charset="0"/>
              </a:rPr>
              <a:t> be secretary of the commission. The person who serves as secretary shall be determined as follows: (1) By mutual agreement of the clerk of the circuit court and the county recorder. (2) If a mutual agreement cannot be reached under subdivision (1), by an affirmative vote of a majority of members of the county commission. The commission shall provide to the administration the names and contact information for the chairman and secretary not later than thirty (30) days after the date of the determination. The members of the county commission shall serve without compensation and shall receive no disbursement for any expense. </a:t>
            </a:r>
          </a:p>
          <a:p>
            <a:pPr marL="0" indent="0">
              <a:buNone/>
            </a:pPr>
            <a:endParaRPr lang="en-US" sz="2400" dirty="0" smtClean="0">
              <a:latin typeface="Georgia" panose="02040502050405020303" pitchFamily="18" charset="0"/>
            </a:endParaRPr>
          </a:p>
        </p:txBody>
      </p:sp>
      <p:sp>
        <p:nvSpPr>
          <p:cNvPr id="6" name="Rounded Rectangle 5"/>
          <p:cNvSpPr/>
          <p:nvPr/>
        </p:nvSpPr>
        <p:spPr>
          <a:xfrm>
            <a:off x="1671440" y="5658644"/>
            <a:ext cx="8849119" cy="876782"/>
          </a:xfrm>
          <a:prstGeom prst="roundRect">
            <a:avLst/>
          </a:prstGeom>
          <a:solidFill>
            <a:srgbClr val="003A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DBA31"/>
                </a:solidFill>
                <a:latin typeface="Georgia" panose="02040502050405020303" pitchFamily="18" charset="0"/>
              </a:rPr>
              <a:t>(d) The county commission shall meet at least one (1) time in each calendar year.  A quorum of 4 members is required for an official meeting.</a:t>
            </a:r>
            <a:endParaRPr lang="en-US" sz="1600" b="1" dirty="0">
              <a:solidFill>
                <a:srgbClr val="FDBA31"/>
              </a:solidFill>
              <a:latin typeface="Georgia" panose="02040502050405020303" pitchFamily="18" charset="0"/>
            </a:endParaRPr>
          </a:p>
        </p:txBody>
      </p:sp>
    </p:spTree>
    <p:extLst>
      <p:ext uri="{BB962C8B-B14F-4D97-AF65-F5344CB8AC3E}">
        <p14:creationId xmlns:p14="http://schemas.microsoft.com/office/powerpoint/2010/main" val="173384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23737"/>
            <a:ext cx="11953876" cy="896938"/>
          </a:xfrm>
        </p:spPr>
        <p:txBody>
          <a:bodyPr>
            <a:no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Notice of Destruction – </a:t>
            </a:r>
            <a:r>
              <a:rPr lang="en-US" sz="48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SF </a:t>
            </a:r>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44905</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984" y="1942082"/>
            <a:ext cx="7662094" cy="4432333"/>
          </a:xfrm>
          <a:prstGeom prst="rect">
            <a:avLst/>
          </a:prstGeom>
        </p:spPr>
      </p:pic>
    </p:spTree>
    <p:extLst>
      <p:ext uri="{BB962C8B-B14F-4D97-AF65-F5344CB8AC3E}">
        <p14:creationId xmlns:p14="http://schemas.microsoft.com/office/powerpoint/2010/main" val="286727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23737"/>
            <a:ext cx="11953876" cy="896938"/>
          </a:xfrm>
        </p:spPr>
        <p:txBody>
          <a:bodyPr>
            <a:no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Notice of Destruction – </a:t>
            </a:r>
            <a:r>
              <a:rPr lang="en-US" sz="48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SF </a:t>
            </a:r>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44905</a:t>
            </a:r>
          </a:p>
        </p:txBody>
      </p:sp>
      <p:sp>
        <p:nvSpPr>
          <p:cNvPr id="7" name="Content Placeholder 1"/>
          <p:cNvSpPr txBox="1">
            <a:spLocks/>
          </p:cNvSpPr>
          <p:nvPr/>
        </p:nvSpPr>
        <p:spPr>
          <a:xfrm>
            <a:off x="238124" y="2594525"/>
            <a:ext cx="11869111" cy="3211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b="1" dirty="0" smtClean="0">
                <a:latin typeface="Georgia" panose="02040502050405020303" pitchFamily="18" charset="0"/>
              </a:rPr>
              <a:t>ALL SF 44905 NOTICE OF DESTRUCTION MUST CONTAIN RECORD SERIES INFORMATION.</a:t>
            </a:r>
            <a:endParaRPr lang="en-US" sz="3200" b="1" dirty="0" smtClean="0">
              <a:latin typeface="Georgia" panose="02040502050405020303" pitchFamily="18" charset="0"/>
            </a:endParaRPr>
          </a:p>
          <a:p>
            <a:pPr>
              <a:lnSpc>
                <a:spcPct val="80000"/>
              </a:lnSpc>
            </a:pPr>
            <a:endParaRPr lang="en-US" dirty="0" smtClean="0">
              <a:latin typeface="Georgia" panose="02040502050405020303" pitchFamily="18" charset="0"/>
            </a:endParaRPr>
          </a:p>
          <a:p>
            <a:pPr>
              <a:lnSpc>
                <a:spcPct val="80000"/>
              </a:lnSpc>
            </a:pPr>
            <a:r>
              <a:rPr lang="en-US" sz="3200" dirty="0" smtClean="0">
                <a:latin typeface="Georgia" panose="02040502050405020303" pitchFamily="18" charset="0"/>
              </a:rPr>
              <a:t>The record series number is the number on the Retention schedule (left hand column) under which the record is listed</a:t>
            </a:r>
          </a:p>
          <a:p>
            <a:pPr marL="0" indent="0">
              <a:lnSpc>
                <a:spcPct val="80000"/>
              </a:lnSpc>
              <a:buNone/>
            </a:pPr>
            <a:endParaRPr lang="en-US" dirty="0" smtClean="0">
              <a:latin typeface="Georgia" panose="02040502050405020303" pitchFamily="18" charset="0"/>
            </a:endParaRPr>
          </a:p>
          <a:p>
            <a:pPr>
              <a:lnSpc>
                <a:spcPct val="80000"/>
              </a:lnSpc>
            </a:pPr>
            <a:r>
              <a:rPr lang="en-US" sz="3200" dirty="0" smtClean="0">
                <a:latin typeface="Georgia" panose="02040502050405020303" pitchFamily="18" charset="0"/>
              </a:rPr>
              <a:t>Example: Gen 10-10 - Receipts</a:t>
            </a:r>
            <a:endParaRPr lang="en-US" sz="3200" dirty="0">
              <a:latin typeface="Georgia" panose="02040502050405020303" pitchFamily="18" charset="0"/>
            </a:endParaRPr>
          </a:p>
        </p:txBody>
      </p:sp>
    </p:spTree>
    <p:extLst>
      <p:ext uri="{BB962C8B-B14F-4D97-AF65-F5344CB8AC3E}">
        <p14:creationId xmlns:p14="http://schemas.microsoft.com/office/powerpoint/2010/main" val="267298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23737"/>
            <a:ext cx="11953876" cy="896938"/>
          </a:xfrm>
        </p:spPr>
        <p:txBody>
          <a:bodyPr>
            <a:no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Notice of Destruction – </a:t>
            </a:r>
            <a:r>
              <a:rPr lang="en-US" sz="48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SF </a:t>
            </a:r>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44905</a:t>
            </a:r>
          </a:p>
        </p:txBody>
      </p:sp>
      <p:sp>
        <p:nvSpPr>
          <p:cNvPr id="7" name="Content Placeholder 1"/>
          <p:cNvSpPr txBox="1">
            <a:spLocks/>
          </p:cNvSpPr>
          <p:nvPr/>
        </p:nvSpPr>
        <p:spPr>
          <a:xfrm>
            <a:off x="238123" y="4065225"/>
            <a:ext cx="11702743" cy="18080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n-US" dirty="0" smtClean="0">
              <a:latin typeface="Georgia" panose="02040502050405020303" pitchFamily="18" charset="0"/>
            </a:endParaRPr>
          </a:p>
          <a:p>
            <a:pPr marL="0" indent="0" algn="ctr">
              <a:lnSpc>
                <a:spcPct val="80000"/>
              </a:lnSpc>
              <a:buNone/>
            </a:pPr>
            <a:r>
              <a:rPr lang="en-US" sz="3200" dirty="0" smtClean="0">
                <a:latin typeface="Georgia" panose="02040502050405020303" pitchFamily="18" charset="0"/>
              </a:rPr>
              <a:t>Example: Gen 10-10 - Receipts</a:t>
            </a:r>
          </a:p>
          <a:p>
            <a:pPr marL="0" indent="0" algn="ctr">
              <a:lnSpc>
                <a:spcPct val="80000"/>
              </a:lnSpc>
              <a:buNone/>
            </a:pPr>
            <a:r>
              <a:rPr lang="en-US" sz="2400" dirty="0" smtClean="0">
                <a:latin typeface="Georgia" panose="02040502050405020303" pitchFamily="18" charset="0"/>
              </a:rPr>
              <a:t>The </a:t>
            </a:r>
            <a:r>
              <a:rPr lang="en-US" sz="2400" dirty="0">
                <a:latin typeface="Georgia" panose="02040502050405020303" pitchFamily="18" charset="0"/>
              </a:rPr>
              <a:t>local retention schedules are available </a:t>
            </a:r>
            <a:r>
              <a:rPr lang="en-US" sz="2400" dirty="0" smtClean="0">
                <a:latin typeface="Georgia" panose="02040502050405020303" pitchFamily="18" charset="0"/>
              </a:rPr>
              <a:t>via: </a:t>
            </a:r>
            <a:r>
              <a:rPr lang="en-US" sz="2400" dirty="0" smtClean="0">
                <a:latin typeface="Georgia" panose="02040502050405020303" pitchFamily="18" charset="0"/>
                <a:hlinkClick r:id="rId2"/>
              </a:rPr>
              <a:t>https</a:t>
            </a:r>
            <a:r>
              <a:rPr lang="en-US" sz="2400" dirty="0">
                <a:latin typeface="Georgia" panose="02040502050405020303" pitchFamily="18" charset="0"/>
                <a:hlinkClick r:id="rId2"/>
              </a:rPr>
              <a:t>://www.in.gov/iara/2739.htm</a:t>
            </a:r>
            <a:r>
              <a:rPr lang="en-US" sz="2400" dirty="0">
                <a:latin typeface="Georgia" panose="02040502050405020303" pitchFamily="18" charset="0"/>
              </a:rPr>
              <a:t>.</a:t>
            </a:r>
          </a:p>
          <a:p>
            <a:pPr marL="457200" lvl="1" indent="0">
              <a:lnSpc>
                <a:spcPct val="80000"/>
              </a:lnSpc>
              <a:buNone/>
            </a:pPr>
            <a:endParaRPr lang="en-US" dirty="0">
              <a:latin typeface="Georgia" panose="02040502050405020303"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461" t="30099" r="4508" b="62409"/>
          <a:stretch/>
        </p:blipFill>
        <p:spPr>
          <a:xfrm>
            <a:off x="760164" y="2930487"/>
            <a:ext cx="10653311" cy="1134738"/>
          </a:xfrm>
          <a:prstGeom prst="rect">
            <a:avLst/>
          </a:prstGeom>
        </p:spPr>
      </p:pic>
    </p:spTree>
    <p:extLst>
      <p:ext uri="{BB962C8B-B14F-4D97-AF65-F5344CB8AC3E}">
        <p14:creationId xmlns:p14="http://schemas.microsoft.com/office/powerpoint/2010/main" val="41337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9797" y="231140"/>
            <a:ext cx="11953876" cy="896938"/>
          </a:xfrm>
        </p:spPr>
        <p:txBody>
          <a:bodyPr>
            <a:noAutofit/>
          </a:bodyPr>
          <a:lstStyle/>
          <a:p>
            <a:r>
              <a:rPr lang="en-US" sz="3600" b="1" dirty="0">
                <a:solidFill>
                  <a:srgbClr val="FDBA31"/>
                </a:solidFill>
                <a:latin typeface="Georgia" panose="02040502050405020303" pitchFamily="18" charset="0"/>
              </a:rPr>
              <a:t>Request for Permission to Destroy or Transfer Certain Public Records – PR-1, SF 30505</a:t>
            </a:r>
            <a:endPar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824" y="1951084"/>
            <a:ext cx="6700313" cy="4519164"/>
          </a:xfrm>
          <a:prstGeom prst="rect">
            <a:avLst/>
          </a:prstGeom>
        </p:spPr>
      </p:pic>
    </p:spTree>
    <p:extLst>
      <p:ext uri="{BB962C8B-B14F-4D97-AF65-F5344CB8AC3E}">
        <p14:creationId xmlns:p14="http://schemas.microsoft.com/office/powerpoint/2010/main" val="105641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Destruction of Records</a:t>
            </a:r>
          </a:p>
        </p:txBody>
      </p:sp>
      <p:sp>
        <p:nvSpPr>
          <p:cNvPr id="7" name="Content Placeholder 1"/>
          <p:cNvSpPr txBox="1">
            <a:spLocks/>
          </p:cNvSpPr>
          <p:nvPr/>
        </p:nvSpPr>
        <p:spPr>
          <a:xfrm>
            <a:off x="238125" y="2305564"/>
            <a:ext cx="11701542" cy="1371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sz="2400" dirty="0">
                <a:latin typeface="Georgia" panose="02040502050405020303" pitchFamily="18" charset="0"/>
              </a:rPr>
              <a:t>It may be illegal to destroy government records if you do not have an approved records retention schedule or permission from your county commission of public records.</a:t>
            </a:r>
            <a:r>
              <a:rPr lang="en-US" sz="2000" dirty="0" smtClean="0"/>
              <a:t/>
            </a:r>
            <a:br>
              <a:rPr lang="en-US" sz="2000" dirty="0" smtClean="0"/>
            </a:br>
            <a:r>
              <a:rPr lang="en-US" sz="2000" dirty="0" smtClean="0"/>
              <a:t/>
            </a:r>
            <a:br>
              <a:rPr lang="en-US" sz="2000" dirty="0" smtClean="0"/>
            </a:br>
            <a:endParaRPr lang="en-US" sz="1600" dirty="0"/>
          </a:p>
        </p:txBody>
      </p:sp>
      <p:sp>
        <p:nvSpPr>
          <p:cNvPr id="8" name="TextBox 7"/>
          <p:cNvSpPr txBox="1"/>
          <p:nvPr/>
        </p:nvSpPr>
        <p:spPr>
          <a:xfrm>
            <a:off x="385210" y="4248730"/>
            <a:ext cx="11231102" cy="2154436"/>
          </a:xfrm>
          <a:prstGeom prst="rect">
            <a:avLst/>
          </a:prstGeom>
          <a:noFill/>
        </p:spPr>
        <p:txBody>
          <a:bodyPr wrap="square">
            <a:spAutoFit/>
          </a:bodyPr>
          <a:lstStyle/>
          <a:p>
            <a:pPr fontAlgn="auto">
              <a:spcBef>
                <a:spcPts val="0"/>
              </a:spcBef>
              <a:spcAft>
                <a:spcPts val="0"/>
              </a:spcAft>
              <a:defRPr/>
            </a:pPr>
            <a:r>
              <a:rPr lang="en-US" sz="3200" b="1" dirty="0">
                <a:latin typeface="Georgia" panose="02040502050405020303" pitchFamily="18" charset="0"/>
              </a:rPr>
              <a:t>Indiana Law:</a:t>
            </a:r>
          </a:p>
          <a:p>
            <a:pPr fontAlgn="auto">
              <a:spcBef>
                <a:spcPts val="0"/>
              </a:spcBef>
              <a:spcAft>
                <a:spcPts val="0"/>
              </a:spcAft>
              <a:defRPr/>
            </a:pPr>
            <a:endParaRPr lang="en-US" sz="1200" dirty="0">
              <a:latin typeface="Georgia" panose="02040502050405020303" pitchFamily="18" charset="0"/>
            </a:endParaRPr>
          </a:p>
          <a:p>
            <a:pPr fontAlgn="auto">
              <a:spcBef>
                <a:spcPts val="0"/>
              </a:spcBef>
              <a:spcAft>
                <a:spcPts val="0"/>
              </a:spcAft>
              <a:defRPr/>
            </a:pPr>
            <a:r>
              <a:rPr lang="en-US" sz="2400" dirty="0">
                <a:latin typeface="Georgia" panose="02040502050405020303" pitchFamily="18" charset="0"/>
              </a:rPr>
              <a:t>A public official may not mutilate, destroy, sell, loan, or otherwise dispose of any  government record, except under a retention schedule or with the written consent of the administration (Archives &amp; Records).  IC 5-15-5.1-1-14</a:t>
            </a:r>
          </a:p>
          <a:p>
            <a:pPr fontAlgn="auto">
              <a:spcBef>
                <a:spcPts val="0"/>
              </a:spcBef>
              <a:spcAft>
                <a:spcPts val="0"/>
              </a:spcAft>
              <a:defRPr/>
            </a:pPr>
            <a:endParaRPr lang="en-US" dirty="0">
              <a:latin typeface="Georgia" panose="02040502050405020303" pitchFamily="18" charset="0"/>
            </a:endParaRPr>
          </a:p>
        </p:txBody>
      </p:sp>
    </p:spTree>
    <p:extLst>
      <p:ext uri="{BB962C8B-B14F-4D97-AF65-F5344CB8AC3E}">
        <p14:creationId xmlns:p14="http://schemas.microsoft.com/office/powerpoint/2010/main" val="422842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Retention Periods…</a:t>
            </a:r>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484" y="2722414"/>
            <a:ext cx="4113212" cy="3084443"/>
          </a:xfrm>
          <a:prstGeom prst="rect">
            <a:avLst/>
          </a:prstGeom>
        </p:spPr>
      </p:pic>
      <p:sp>
        <p:nvSpPr>
          <p:cNvPr id="9" name="Content Placeholder 5"/>
          <p:cNvSpPr txBox="1">
            <a:spLocks/>
          </p:cNvSpPr>
          <p:nvPr/>
        </p:nvSpPr>
        <p:spPr>
          <a:xfrm>
            <a:off x="457199" y="1905000"/>
            <a:ext cx="6360289" cy="453052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20000"/>
              </a:lnSpc>
              <a:buFont typeface="Wingdings 2"/>
              <a:buChar char=""/>
              <a:defRPr/>
            </a:pPr>
            <a:endParaRPr lang="en-US" dirty="0" smtClean="0">
              <a:latin typeface="Georgia" panose="02040502050405020303" pitchFamily="18" charset="0"/>
            </a:endParaRPr>
          </a:p>
          <a:p>
            <a:pPr>
              <a:lnSpc>
                <a:spcPct val="120000"/>
              </a:lnSpc>
              <a:defRPr/>
            </a:pPr>
            <a:r>
              <a:rPr lang="en-US" dirty="0" smtClean="0">
                <a:latin typeface="Georgia" panose="02040502050405020303" pitchFamily="18" charset="0"/>
              </a:rPr>
              <a:t>Transitory: can be destroyed immediately.</a:t>
            </a:r>
          </a:p>
          <a:p>
            <a:pPr marL="274320" indent="-274320">
              <a:lnSpc>
                <a:spcPct val="120000"/>
              </a:lnSpc>
              <a:buFont typeface="Wingdings 2"/>
              <a:buChar char=""/>
              <a:defRPr/>
            </a:pPr>
            <a:endParaRPr lang="en-US" dirty="0" smtClean="0">
              <a:latin typeface="Georgia" panose="02040502050405020303" pitchFamily="18" charset="0"/>
            </a:endParaRPr>
          </a:p>
          <a:p>
            <a:pPr>
              <a:lnSpc>
                <a:spcPct val="120000"/>
              </a:lnSpc>
              <a:defRPr/>
            </a:pPr>
            <a:r>
              <a:rPr lang="en-US" dirty="0" smtClean="0">
                <a:latin typeface="Georgia" panose="02040502050405020303" pitchFamily="18" charset="0"/>
              </a:rPr>
              <a:t>Short-term: generally ten years or fewer. </a:t>
            </a:r>
          </a:p>
          <a:p>
            <a:pPr marL="274320" indent="-274320">
              <a:lnSpc>
                <a:spcPct val="120000"/>
              </a:lnSpc>
              <a:buFont typeface="Wingdings 2"/>
              <a:buChar char=""/>
              <a:defRPr/>
            </a:pPr>
            <a:endParaRPr lang="en-US" dirty="0" smtClean="0">
              <a:latin typeface="Georgia" panose="02040502050405020303" pitchFamily="18" charset="0"/>
            </a:endParaRPr>
          </a:p>
          <a:p>
            <a:pPr>
              <a:lnSpc>
                <a:spcPct val="120000"/>
              </a:lnSpc>
              <a:defRPr/>
            </a:pPr>
            <a:r>
              <a:rPr lang="en-US" dirty="0" smtClean="0">
                <a:latin typeface="Georgia" panose="02040502050405020303" pitchFamily="18" charset="0"/>
              </a:rPr>
              <a:t>Long-term: greater than ten years and not permanent.</a:t>
            </a:r>
          </a:p>
          <a:p>
            <a:pPr marL="274320" indent="-274320">
              <a:lnSpc>
                <a:spcPct val="120000"/>
              </a:lnSpc>
              <a:buFont typeface="Wingdings 2"/>
              <a:buChar char=""/>
              <a:defRPr/>
            </a:pPr>
            <a:endParaRPr lang="en-US" dirty="0" smtClean="0">
              <a:latin typeface="Georgia" panose="02040502050405020303" pitchFamily="18" charset="0"/>
            </a:endParaRPr>
          </a:p>
          <a:p>
            <a:pPr>
              <a:lnSpc>
                <a:spcPct val="120000"/>
              </a:lnSpc>
              <a:defRPr/>
            </a:pPr>
            <a:r>
              <a:rPr lang="en-US" dirty="0" smtClean="0">
                <a:latin typeface="Georgia" panose="02040502050405020303" pitchFamily="18" charset="0"/>
              </a:rPr>
              <a:t>Permanent: forever.</a:t>
            </a:r>
            <a:endParaRPr lang="en-US" dirty="0">
              <a:latin typeface="Georgia" panose="02040502050405020303" pitchFamily="18" charset="0"/>
            </a:endParaRPr>
          </a:p>
        </p:txBody>
      </p:sp>
    </p:spTree>
    <p:extLst>
      <p:ext uri="{BB962C8B-B14F-4D97-AF65-F5344CB8AC3E}">
        <p14:creationId xmlns:p14="http://schemas.microsoft.com/office/powerpoint/2010/main" val="135263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Permanent Records</a:t>
            </a:r>
          </a:p>
        </p:txBody>
      </p:sp>
      <p:sp>
        <p:nvSpPr>
          <p:cNvPr id="7" name="Rectangle 3"/>
          <p:cNvSpPr txBox="1">
            <a:spLocks noChangeArrowheads="1"/>
          </p:cNvSpPr>
          <p:nvPr/>
        </p:nvSpPr>
        <p:spPr>
          <a:xfrm>
            <a:off x="533400" y="1979047"/>
            <a:ext cx="11249628" cy="46761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smtClean="0">
                <a:latin typeface="Georgia" panose="02040502050405020303" pitchFamily="18" charset="0"/>
              </a:rPr>
              <a:t>In many jurisdictions, you can only destroy permanent paper records if you MICROFILM the original paper records.</a:t>
            </a:r>
          </a:p>
          <a:p>
            <a:pPr>
              <a:lnSpc>
                <a:spcPct val="110000"/>
              </a:lnSpc>
            </a:pPr>
            <a:endParaRPr lang="en-US" sz="2400" dirty="0" smtClean="0">
              <a:latin typeface="Georgia" panose="02040502050405020303" pitchFamily="18" charset="0"/>
            </a:endParaRPr>
          </a:p>
          <a:p>
            <a:pPr>
              <a:lnSpc>
                <a:spcPct val="110000"/>
              </a:lnSpc>
            </a:pPr>
            <a:r>
              <a:rPr lang="en-US" sz="2400" dirty="0" smtClean="0">
                <a:latin typeface="Georgia" panose="02040502050405020303" pitchFamily="18" charset="0"/>
              </a:rPr>
              <a:t>If you digitize </a:t>
            </a:r>
            <a:r>
              <a:rPr lang="en-US" sz="2400" b="1" u="sng" dirty="0" smtClean="0">
                <a:latin typeface="Georgia" panose="02040502050405020303" pitchFamily="18" charset="0"/>
              </a:rPr>
              <a:t>Permanent</a:t>
            </a:r>
            <a:r>
              <a:rPr lang="en-US" sz="2400" dirty="0" smtClean="0">
                <a:latin typeface="Georgia" panose="02040502050405020303" pitchFamily="18" charset="0"/>
              </a:rPr>
              <a:t> records, or they are submitted electronically, they may also be REQUIRED to be converted to microfilm. Indiana’s Micrographics &amp; Imaging Lab can assist</a:t>
            </a:r>
            <a:r>
              <a:rPr lang="en-US" sz="2400" dirty="0">
                <a:latin typeface="Georgia" panose="02040502050405020303" pitchFamily="18" charset="0"/>
              </a:rPr>
              <a:t>! (</a:t>
            </a:r>
            <a:r>
              <a:rPr lang="en-US" sz="2400" dirty="0">
                <a:latin typeface="Georgia" panose="02040502050405020303" pitchFamily="18" charset="0"/>
                <a:hlinkClick r:id="rId2"/>
              </a:rPr>
              <a:t>https://</a:t>
            </a:r>
            <a:r>
              <a:rPr lang="en-US" sz="2400" dirty="0" smtClean="0">
                <a:latin typeface="Georgia" panose="02040502050405020303" pitchFamily="18" charset="0"/>
                <a:hlinkClick r:id="rId2"/>
              </a:rPr>
              <a:t>www.in.gov/iara/2341.htm</a:t>
            </a:r>
            <a:r>
              <a:rPr lang="en-US" sz="2400" dirty="0" smtClean="0">
                <a:latin typeface="Georgia" panose="02040502050405020303" pitchFamily="18" charset="0"/>
              </a:rPr>
              <a:t>)</a:t>
            </a:r>
          </a:p>
          <a:p>
            <a:pPr marL="0" indent="0">
              <a:lnSpc>
                <a:spcPct val="110000"/>
              </a:lnSpc>
              <a:buNone/>
            </a:pPr>
            <a:r>
              <a:rPr lang="en-US" sz="2400" dirty="0" smtClean="0">
                <a:latin typeface="Georgia" panose="02040502050405020303" pitchFamily="18" charset="0"/>
              </a:rPr>
              <a:t> </a:t>
            </a:r>
          </a:p>
          <a:p>
            <a:pPr>
              <a:lnSpc>
                <a:spcPct val="110000"/>
              </a:lnSpc>
            </a:pPr>
            <a:r>
              <a:rPr lang="en-US" sz="2400" dirty="0" smtClean="0">
                <a:latin typeface="Georgia" panose="02040502050405020303" pitchFamily="18" charset="0"/>
              </a:rPr>
              <a:t>Digital records are generally NOT recognized as </a:t>
            </a:r>
            <a:r>
              <a:rPr lang="en-US" sz="2400" b="1" dirty="0" smtClean="0">
                <a:latin typeface="Georgia" panose="02040502050405020303" pitchFamily="18" charset="0"/>
              </a:rPr>
              <a:t>Permanent</a:t>
            </a:r>
            <a:r>
              <a:rPr lang="en-US" sz="2400" dirty="0" smtClean="0">
                <a:latin typeface="Georgia" panose="02040502050405020303" pitchFamily="18" charset="0"/>
              </a:rPr>
              <a:t> format to preserve information. </a:t>
            </a:r>
            <a:br>
              <a:rPr lang="en-US" sz="2400" dirty="0" smtClean="0">
                <a:latin typeface="Georgia" panose="02040502050405020303" pitchFamily="18" charset="0"/>
              </a:rPr>
            </a:br>
            <a:endParaRPr lang="en-US" sz="2400" dirty="0">
              <a:latin typeface="Georgia" panose="02040502050405020303" pitchFamily="18" charset="0"/>
            </a:endParaRPr>
          </a:p>
        </p:txBody>
      </p:sp>
    </p:spTree>
    <p:extLst>
      <p:ext uri="{BB962C8B-B14F-4D97-AF65-F5344CB8AC3E}">
        <p14:creationId xmlns:p14="http://schemas.microsoft.com/office/powerpoint/2010/main" val="341672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Records Projects</a:t>
            </a:r>
          </a:p>
        </p:txBody>
      </p:sp>
      <p:sp>
        <p:nvSpPr>
          <p:cNvPr id="7" name="Content Placeholder 2"/>
          <p:cNvSpPr txBox="1">
            <a:spLocks/>
          </p:cNvSpPr>
          <p:nvPr/>
        </p:nvSpPr>
        <p:spPr>
          <a:xfrm>
            <a:off x="238125" y="2080646"/>
            <a:ext cx="11706948" cy="48497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Georgia" panose="02040502050405020303" pitchFamily="18" charset="0"/>
              </a:rPr>
              <a:t>Indiana Archives Catalog – Research Indiana catalog is active. Includes state and local holdings from all three branches of government.</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Barcoding all archives holdings.</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Family Search and Ancestry Vital Records clean up project.</a:t>
            </a:r>
          </a:p>
          <a:p>
            <a:pPr marL="0" indent="0">
              <a:buNone/>
            </a:pPr>
            <a:endParaRPr lang="en-US" dirty="0" smtClean="0">
              <a:latin typeface="Georgia" panose="02040502050405020303" pitchFamily="18" charset="0"/>
            </a:endParaRPr>
          </a:p>
          <a:p>
            <a:r>
              <a:rPr lang="en-US" dirty="0" smtClean="0">
                <a:latin typeface="Georgia" panose="02040502050405020303" pitchFamily="18" charset="0"/>
              </a:rPr>
              <a:t>Developing a new system, Research Indiana Indexes, for online access.</a:t>
            </a:r>
          </a:p>
        </p:txBody>
      </p:sp>
    </p:spTree>
    <p:extLst>
      <p:ext uri="{BB962C8B-B14F-4D97-AF65-F5344CB8AC3E}">
        <p14:creationId xmlns:p14="http://schemas.microsoft.com/office/powerpoint/2010/main" val="261869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What is IARA?</a:t>
            </a:r>
            <a:endPar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endParaRPr>
          </a:p>
        </p:txBody>
      </p:sp>
      <p:sp>
        <p:nvSpPr>
          <p:cNvPr id="5" name="TextBox 4"/>
          <p:cNvSpPr txBox="1"/>
          <p:nvPr/>
        </p:nvSpPr>
        <p:spPr>
          <a:xfrm>
            <a:off x="238125" y="1823788"/>
            <a:ext cx="6333273" cy="498598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Georgia" panose="02040502050405020303" pitchFamily="18" charset="0"/>
                <a:ea typeface="Open Sans" panose="020B0606030504020204" pitchFamily="34" charset="0"/>
                <a:cs typeface="Segoe UI Semilight" panose="020B0402040204020203" pitchFamily="34" charset="0"/>
              </a:rPr>
              <a:t>Forms </a:t>
            </a:r>
            <a:r>
              <a:rPr lang="en-US" sz="2000" dirty="0" smtClean="0">
                <a:latin typeface="Georgia" panose="02040502050405020303" pitchFamily="18" charset="0"/>
                <a:ea typeface="Open Sans" panose="020B0606030504020204" pitchFamily="34" charset="0"/>
                <a:cs typeface="Segoe UI Semilight" panose="020B0402040204020203" pitchFamily="34" charset="0"/>
              </a:rPr>
              <a:t>Management</a:t>
            </a:r>
          </a:p>
          <a:p>
            <a:endParaRPr lang="en-US" sz="2000" dirty="0">
              <a:latin typeface="Georgia" panose="02040502050405020303" pitchFamily="18" charset="0"/>
              <a:ea typeface="Open Sans" panose="020B0606030504020204" pitchFamily="34" charset="0"/>
              <a:cs typeface="Segoe UI Semilight" panose="020B0402040204020203" pitchFamily="34" charset="0"/>
            </a:endParaRPr>
          </a:p>
          <a:p>
            <a:pPr marL="342900" indent="-342900">
              <a:buFont typeface="Arial" panose="020B0604020202020204" pitchFamily="34" charset="0"/>
              <a:buChar char="•"/>
            </a:pPr>
            <a:r>
              <a:rPr lang="en-US" sz="2000" dirty="0">
                <a:latin typeface="Georgia" panose="02040502050405020303" pitchFamily="18" charset="0"/>
                <a:ea typeface="Open Sans" panose="020B0606030504020204" pitchFamily="34" charset="0"/>
                <a:cs typeface="Segoe UI Semilight" panose="020B0402040204020203" pitchFamily="34" charset="0"/>
              </a:rPr>
              <a:t>Records Management</a:t>
            </a:r>
          </a:p>
          <a:p>
            <a:pPr marL="800100" lvl="1" indent="-342900">
              <a:buFont typeface="Arial" panose="020B0604020202020204" pitchFamily="34" charset="0"/>
              <a:buChar char="•"/>
            </a:pPr>
            <a:r>
              <a:rPr lang="en-US" dirty="0">
                <a:latin typeface="Georgia" panose="02040502050405020303" pitchFamily="18" charset="0"/>
                <a:ea typeface="Open Sans" panose="020B0606030504020204" pitchFamily="34" charset="0"/>
                <a:cs typeface="Segoe UI Semilight" panose="020B0402040204020203" pitchFamily="34" charset="0"/>
              </a:rPr>
              <a:t>State Government</a:t>
            </a:r>
          </a:p>
          <a:p>
            <a:pPr marL="800100" lvl="1" indent="-342900">
              <a:buFont typeface="Arial" panose="020B0604020202020204" pitchFamily="34" charset="0"/>
              <a:buChar char="•"/>
            </a:pPr>
            <a:r>
              <a:rPr lang="en-US" dirty="0">
                <a:latin typeface="Georgia" panose="02040502050405020303" pitchFamily="18" charset="0"/>
                <a:ea typeface="Open Sans" panose="020B0606030504020204" pitchFamily="34" charset="0"/>
                <a:cs typeface="Segoe UI Semilight" panose="020B0402040204020203" pitchFamily="34" charset="0"/>
              </a:rPr>
              <a:t>Local </a:t>
            </a:r>
            <a:r>
              <a:rPr lang="en-US" dirty="0" smtClean="0">
                <a:latin typeface="Georgia" panose="02040502050405020303" pitchFamily="18" charset="0"/>
                <a:ea typeface="Open Sans" panose="020B0606030504020204" pitchFamily="34" charset="0"/>
                <a:cs typeface="Segoe UI Semilight" panose="020B0402040204020203" pitchFamily="34" charset="0"/>
              </a:rPr>
              <a:t>Government</a:t>
            </a:r>
          </a:p>
          <a:p>
            <a:pPr lvl="1"/>
            <a:endParaRPr lang="en-US" dirty="0">
              <a:latin typeface="Georgia" panose="02040502050405020303" pitchFamily="18" charset="0"/>
              <a:ea typeface="Open Sans" panose="020B0606030504020204" pitchFamily="34" charset="0"/>
              <a:cs typeface="Segoe UI Semilight" panose="020B0402040204020203" pitchFamily="34" charset="0"/>
            </a:endParaRPr>
          </a:p>
          <a:p>
            <a:pPr marL="342900" indent="-342900">
              <a:buFont typeface="Arial" panose="020B0604020202020204" pitchFamily="34" charset="0"/>
              <a:buChar char="•"/>
            </a:pPr>
            <a:r>
              <a:rPr lang="en-US" sz="2000" dirty="0">
                <a:latin typeface="Georgia" panose="02040502050405020303" pitchFamily="18" charset="0"/>
                <a:ea typeface="Open Sans" panose="020B0606030504020204" pitchFamily="34" charset="0"/>
                <a:cs typeface="Segoe UI Semilight" panose="020B0402040204020203" pitchFamily="34" charset="0"/>
              </a:rPr>
              <a:t>Micrographics and Digital Imaging Lab</a:t>
            </a:r>
          </a:p>
          <a:p>
            <a:pPr marL="342900" indent="-342900">
              <a:buFont typeface="Arial" panose="020B0604020202020204" pitchFamily="34" charset="0"/>
              <a:buChar char="•"/>
            </a:pPr>
            <a:endParaRPr lang="en-US" sz="2000" dirty="0" smtClean="0">
              <a:latin typeface="Georgia" panose="02040502050405020303" pitchFamily="18" charset="0"/>
              <a:ea typeface="Open Sans" panose="020B0606030504020204" pitchFamily="34" charset="0"/>
              <a:cs typeface="Segoe UI Semilight" panose="020B0402040204020203" pitchFamily="34" charset="0"/>
            </a:endParaRPr>
          </a:p>
          <a:p>
            <a:pPr marL="342900" indent="-342900">
              <a:buFont typeface="Arial" panose="020B0604020202020204" pitchFamily="34" charset="0"/>
              <a:buChar char="•"/>
            </a:pPr>
            <a:r>
              <a:rPr lang="en-US" sz="2000" dirty="0" smtClean="0">
                <a:latin typeface="Georgia" panose="02040502050405020303" pitchFamily="18" charset="0"/>
                <a:ea typeface="Open Sans" panose="020B0606030504020204" pitchFamily="34" charset="0"/>
                <a:cs typeface="Segoe UI Semilight" panose="020B0402040204020203" pitchFamily="34" charset="0"/>
              </a:rPr>
              <a:t>Records Center</a:t>
            </a:r>
          </a:p>
          <a:p>
            <a:endParaRPr lang="en-US" sz="2000" dirty="0">
              <a:latin typeface="Georgia" panose="02040502050405020303" pitchFamily="18" charset="0"/>
              <a:ea typeface="Open Sans" panose="020B0606030504020204" pitchFamily="34" charset="0"/>
              <a:cs typeface="Segoe UI Semilight" panose="020B0402040204020203" pitchFamily="34" charset="0"/>
            </a:endParaRPr>
          </a:p>
          <a:p>
            <a:pPr marL="342900" indent="-342900">
              <a:buFont typeface="Arial" panose="020B0604020202020204" pitchFamily="34" charset="0"/>
              <a:buChar char="•"/>
            </a:pPr>
            <a:r>
              <a:rPr lang="en-US" sz="2000" dirty="0">
                <a:latin typeface="Georgia" panose="02040502050405020303" pitchFamily="18" charset="0"/>
                <a:ea typeface="Open Sans" panose="020B0606030504020204" pitchFamily="34" charset="0"/>
                <a:cs typeface="Segoe UI Semilight" panose="020B0402040204020203" pitchFamily="34" charset="0"/>
              </a:rPr>
              <a:t>State </a:t>
            </a:r>
            <a:r>
              <a:rPr lang="en-US" sz="2000" dirty="0" smtClean="0">
                <a:latin typeface="Georgia" panose="02040502050405020303" pitchFamily="18" charset="0"/>
                <a:ea typeface="Open Sans" panose="020B0606030504020204" pitchFamily="34" charset="0"/>
                <a:cs typeface="Segoe UI Semilight" panose="020B0402040204020203" pitchFamily="34" charset="0"/>
              </a:rPr>
              <a:t>Archives</a:t>
            </a:r>
          </a:p>
          <a:p>
            <a:endParaRPr lang="en-US" sz="2000" dirty="0">
              <a:latin typeface="Georgia" panose="02040502050405020303" pitchFamily="18" charset="0"/>
              <a:ea typeface="Open Sans" panose="020B0606030504020204" pitchFamily="34" charset="0"/>
              <a:cs typeface="Segoe UI Semilight" panose="020B0402040204020203" pitchFamily="34" charset="0"/>
            </a:endParaRPr>
          </a:p>
          <a:p>
            <a:pPr marL="342900" indent="-342900">
              <a:buFont typeface="Arial" panose="020B0604020202020204" pitchFamily="34" charset="0"/>
              <a:buChar char="•"/>
            </a:pPr>
            <a:r>
              <a:rPr lang="en-US" sz="2000" dirty="0" smtClean="0">
                <a:latin typeface="Georgia" panose="02040502050405020303" pitchFamily="18" charset="0"/>
                <a:ea typeface="Open Sans" panose="020B0606030504020204" pitchFamily="34" charset="0"/>
                <a:cs typeface="Segoe UI Semilight" panose="020B0402040204020203" pitchFamily="34" charset="0"/>
              </a:rPr>
              <a:t>OCPR – Oversight Committee on Public Records</a:t>
            </a:r>
          </a:p>
          <a:p>
            <a:endParaRPr lang="en-US" sz="2000" dirty="0" smtClean="0">
              <a:latin typeface="Georgia" panose="02040502050405020303" pitchFamily="18" charset="0"/>
              <a:ea typeface="Open Sans" panose="020B0606030504020204" pitchFamily="34" charset="0"/>
              <a:cs typeface="Segoe UI Semilight" panose="020B0402040204020203" pitchFamily="34" charset="0"/>
            </a:endParaRPr>
          </a:p>
          <a:p>
            <a:pPr marL="342900" indent="-342900">
              <a:buFont typeface="Arial" panose="020B0604020202020204" pitchFamily="34" charset="0"/>
              <a:buChar char="•"/>
            </a:pPr>
            <a:r>
              <a:rPr lang="en-US" sz="2000" dirty="0" smtClean="0">
                <a:latin typeface="Georgia" panose="02040502050405020303" pitchFamily="18" charset="0"/>
                <a:ea typeface="Open Sans" panose="020B0606030504020204" pitchFamily="34" charset="0"/>
                <a:cs typeface="Segoe UI Semilight" panose="020B0402040204020203" pitchFamily="34" charset="0"/>
              </a:rPr>
              <a:t>SHRAB – </a:t>
            </a:r>
            <a:r>
              <a:rPr lang="en-US" sz="2000" dirty="0" smtClean="0">
                <a:latin typeface="Georgia" panose="02040502050405020303" pitchFamily="18" charset="0"/>
              </a:rPr>
              <a:t>State Historic Records Advisory Board</a:t>
            </a:r>
          </a:p>
          <a:p>
            <a:pPr marL="342900" indent="-342900">
              <a:buFont typeface="Arial" panose="020B0604020202020204" pitchFamily="34" charset="0"/>
              <a:buChar char="•"/>
            </a:pPr>
            <a:endParaRPr lang="en-US" sz="2400" dirty="0">
              <a:latin typeface="Georgia" panose="02040502050405020303" pitchFamily="18" charset="0"/>
              <a:ea typeface="Open Sans" panose="020B0606030504020204" pitchFamily="34" charset="0"/>
              <a:cs typeface="Segoe UI Semilight" panose="020B0402040204020203" pitchFamily="34" charset="0"/>
            </a:endParaRPr>
          </a:p>
        </p:txBody>
      </p:sp>
      <p:pic>
        <p:nvPicPr>
          <p:cNvPr id="1030" name="Picture 6" descr="img_0278.jpg (2592Ã19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1382" y="2254469"/>
            <a:ext cx="5241539" cy="391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8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Research Indiana Indexes </a:t>
            </a:r>
            <a:endPar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endParaRPr>
          </a:p>
        </p:txBody>
      </p:sp>
      <p:sp>
        <p:nvSpPr>
          <p:cNvPr id="6" name="Content Placeholder 2"/>
          <p:cNvSpPr txBox="1">
            <a:spLocks/>
          </p:cNvSpPr>
          <p:nvPr/>
        </p:nvSpPr>
        <p:spPr>
          <a:xfrm>
            <a:off x="753320" y="2080646"/>
            <a:ext cx="5473860" cy="47245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Georgia" panose="02040502050405020303" pitchFamily="18" charset="0"/>
              </a:rPr>
              <a:t>Collections Include:</a:t>
            </a:r>
          </a:p>
          <a:p>
            <a:pPr lvl="1"/>
            <a:r>
              <a:rPr lang="en-US" sz="2800" dirty="0" smtClean="0">
                <a:latin typeface="Georgia" panose="02040502050405020303" pitchFamily="18" charset="0"/>
              </a:rPr>
              <a:t>Military </a:t>
            </a:r>
          </a:p>
          <a:p>
            <a:pPr lvl="2"/>
            <a:r>
              <a:rPr lang="en-US" sz="2400" dirty="0" smtClean="0">
                <a:latin typeface="Georgia" panose="02040502050405020303" pitchFamily="18" charset="0"/>
              </a:rPr>
              <a:t>Veteran Graves Registry</a:t>
            </a:r>
          </a:p>
          <a:p>
            <a:pPr lvl="2"/>
            <a:r>
              <a:rPr lang="en-US" sz="2400" dirty="0" smtClean="0">
                <a:latin typeface="Georgia" panose="02040502050405020303" pitchFamily="18" charset="0"/>
              </a:rPr>
              <a:t>Militia &amp; Guard Records</a:t>
            </a:r>
          </a:p>
          <a:p>
            <a:pPr lvl="2"/>
            <a:r>
              <a:rPr lang="en-US" sz="2400" dirty="0" smtClean="0">
                <a:latin typeface="Georgia" panose="02040502050405020303" pitchFamily="18" charset="0"/>
              </a:rPr>
              <a:t>Veteran’s Home</a:t>
            </a:r>
          </a:p>
          <a:p>
            <a:pPr lvl="2"/>
            <a:r>
              <a:rPr lang="en-US" sz="2400" dirty="0" smtClean="0">
                <a:latin typeface="Georgia" panose="02040502050405020303" pitchFamily="18" charset="0"/>
              </a:rPr>
              <a:t>Civil War</a:t>
            </a:r>
          </a:p>
          <a:p>
            <a:pPr lvl="2"/>
            <a:r>
              <a:rPr lang="en-US" sz="2400" dirty="0" smtClean="0">
                <a:latin typeface="Georgia" panose="02040502050405020303" pitchFamily="18" charset="0"/>
              </a:rPr>
              <a:t>Mexican War</a:t>
            </a:r>
          </a:p>
          <a:p>
            <a:pPr lvl="2"/>
            <a:r>
              <a:rPr lang="en-US" sz="2400" dirty="0" smtClean="0">
                <a:latin typeface="Georgia" panose="02040502050405020303" pitchFamily="18" charset="0"/>
              </a:rPr>
              <a:t>WWI Gold Star &amp; Book of Merit</a:t>
            </a:r>
          </a:p>
          <a:p>
            <a:pPr lvl="1"/>
            <a:r>
              <a:rPr lang="en-US" sz="2800" dirty="0" smtClean="0">
                <a:latin typeface="Georgia" panose="02040502050405020303" pitchFamily="18" charset="0"/>
              </a:rPr>
              <a:t>Naturalizations </a:t>
            </a:r>
          </a:p>
          <a:p>
            <a:pPr lvl="2"/>
            <a:r>
              <a:rPr lang="en-US" dirty="0" smtClean="0">
                <a:latin typeface="Georgia" panose="02040502050405020303" pitchFamily="18" charset="0"/>
              </a:rPr>
              <a:t>(Under Admin Rule 7 – All naturalization records should be sent to the Indiana State Archives.)</a:t>
            </a:r>
            <a:endParaRPr lang="en-US" dirty="0">
              <a:latin typeface="Georgia" panose="02040502050405020303" pitchFamily="18" charset="0"/>
            </a:endParaRPr>
          </a:p>
        </p:txBody>
      </p:sp>
      <p:sp>
        <p:nvSpPr>
          <p:cNvPr id="8" name="Content Placeholder 3"/>
          <p:cNvSpPr txBox="1">
            <a:spLocks/>
          </p:cNvSpPr>
          <p:nvPr/>
        </p:nvSpPr>
        <p:spPr>
          <a:xfrm>
            <a:off x="6620719" y="2080646"/>
            <a:ext cx="4818927" cy="46776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smtClean="0">
                <a:latin typeface="Georgia" panose="02040502050405020303" pitchFamily="18" charset="0"/>
              </a:rPr>
              <a:t>Institutions</a:t>
            </a:r>
          </a:p>
          <a:p>
            <a:pPr lvl="2"/>
            <a:r>
              <a:rPr lang="en-US" sz="2100" dirty="0" smtClean="0">
                <a:latin typeface="Georgia" panose="02040502050405020303" pitchFamily="18" charset="0"/>
              </a:rPr>
              <a:t>State Hospitals</a:t>
            </a:r>
          </a:p>
          <a:p>
            <a:pPr lvl="2"/>
            <a:r>
              <a:rPr lang="en-US" sz="2100" dirty="0" smtClean="0">
                <a:latin typeface="Georgia" panose="02040502050405020303" pitchFamily="18" charset="0"/>
              </a:rPr>
              <a:t>State Inmates</a:t>
            </a:r>
          </a:p>
          <a:p>
            <a:pPr lvl="2"/>
            <a:r>
              <a:rPr lang="en-US" sz="2100" dirty="0" smtClean="0">
                <a:latin typeface="Georgia" panose="02040502050405020303" pitchFamily="18" charset="0"/>
              </a:rPr>
              <a:t>Deaf School</a:t>
            </a:r>
          </a:p>
          <a:p>
            <a:pPr lvl="2"/>
            <a:r>
              <a:rPr lang="en-US" sz="2100" dirty="0" smtClean="0">
                <a:latin typeface="Georgia" panose="02040502050405020303" pitchFamily="18" charset="0"/>
              </a:rPr>
              <a:t>Soldiers and Sailors Children’s Home</a:t>
            </a:r>
          </a:p>
          <a:p>
            <a:pPr lvl="1"/>
            <a:r>
              <a:rPr lang="en-US" sz="2800" dirty="0" smtClean="0">
                <a:latin typeface="Georgia" panose="02040502050405020303" pitchFamily="18" charset="0"/>
              </a:rPr>
              <a:t>Courts (State &amp; County)</a:t>
            </a:r>
          </a:p>
          <a:p>
            <a:pPr lvl="1"/>
            <a:r>
              <a:rPr lang="en-US" sz="2800" dirty="0" smtClean="0">
                <a:latin typeface="Georgia" panose="02040502050405020303" pitchFamily="18" charset="0"/>
              </a:rPr>
              <a:t>Additional Materials</a:t>
            </a:r>
          </a:p>
          <a:p>
            <a:pPr lvl="2"/>
            <a:r>
              <a:rPr lang="en-US" sz="2100" dirty="0" smtClean="0">
                <a:latin typeface="Georgia" panose="02040502050405020303" pitchFamily="18" charset="0"/>
              </a:rPr>
              <a:t>Negro &amp; Mulatto Registers</a:t>
            </a:r>
          </a:p>
          <a:p>
            <a:pPr lvl="2"/>
            <a:r>
              <a:rPr lang="en-US" sz="2100" dirty="0" smtClean="0">
                <a:latin typeface="Georgia" panose="02040502050405020303" pitchFamily="18" charset="0"/>
              </a:rPr>
              <a:t>Dissolved Corporations</a:t>
            </a:r>
          </a:p>
          <a:p>
            <a:pPr lvl="2"/>
            <a:r>
              <a:rPr lang="en-US" sz="2100" dirty="0" smtClean="0">
                <a:latin typeface="Georgia" panose="02040502050405020303" pitchFamily="18" charset="0"/>
              </a:rPr>
              <a:t>Indiana Public Lands</a:t>
            </a:r>
          </a:p>
          <a:p>
            <a:endParaRPr lang="en-US" dirty="0"/>
          </a:p>
        </p:txBody>
      </p:sp>
    </p:spTree>
    <p:extLst>
      <p:ext uri="{BB962C8B-B14F-4D97-AF65-F5344CB8AC3E}">
        <p14:creationId xmlns:p14="http://schemas.microsoft.com/office/powerpoint/2010/main" val="343908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IARA Initiatives</a:t>
            </a:r>
          </a:p>
        </p:txBody>
      </p:sp>
      <p:sp>
        <p:nvSpPr>
          <p:cNvPr id="7" name="Content Placeholder 2"/>
          <p:cNvSpPr txBox="1">
            <a:spLocks/>
          </p:cNvSpPr>
          <p:nvPr/>
        </p:nvSpPr>
        <p:spPr>
          <a:xfrm>
            <a:off x="105923" y="2166334"/>
            <a:ext cx="13299311" cy="4800600"/>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From the Vault</a:t>
            </a:r>
          </a:p>
          <a:p>
            <a:pPr lvl="1"/>
            <a:r>
              <a:rPr lang="en-US" sz="2800" dirty="0" smtClean="0"/>
              <a:t>Blog and Video Series</a:t>
            </a:r>
          </a:p>
          <a:p>
            <a:r>
              <a:rPr lang="en-US" sz="3200" dirty="0" smtClean="0"/>
              <a:t>Social Media</a:t>
            </a:r>
          </a:p>
          <a:p>
            <a:r>
              <a:rPr lang="en-US" sz="3200" dirty="0" smtClean="0"/>
              <a:t>Workshops</a:t>
            </a:r>
          </a:p>
          <a:p>
            <a:r>
              <a:rPr lang="en-US" sz="3200" dirty="0" smtClean="0"/>
              <a:t>World War I Virtual Volunteer Project</a:t>
            </a:r>
          </a:p>
          <a:p>
            <a:r>
              <a:rPr lang="en-US" sz="3200" dirty="0" smtClean="0"/>
              <a:t>Exhibits highlighting collections</a:t>
            </a:r>
          </a:p>
          <a:p>
            <a:r>
              <a:rPr lang="en-US" sz="3200" dirty="0" smtClean="0"/>
              <a:t>Tours </a:t>
            </a:r>
          </a:p>
          <a:p>
            <a:endParaRPr lang="en-US" dirty="0" smtClean="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780" y="1641191"/>
            <a:ext cx="5011713" cy="244792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095" y="4269470"/>
            <a:ext cx="5105082" cy="2445916"/>
          </a:xfrm>
          <a:prstGeom prst="rect">
            <a:avLst/>
          </a:prstGeom>
        </p:spPr>
      </p:pic>
    </p:spTree>
    <p:extLst>
      <p:ext uri="{BB962C8B-B14F-4D97-AF65-F5344CB8AC3E}">
        <p14:creationId xmlns:p14="http://schemas.microsoft.com/office/powerpoint/2010/main" val="731625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IARA Local Records Website </a:t>
            </a:r>
          </a:p>
        </p:txBody>
      </p:sp>
      <p:sp>
        <p:nvSpPr>
          <p:cNvPr id="7" name="Rectangle 3"/>
          <p:cNvSpPr txBox="1">
            <a:spLocks noChangeArrowheads="1"/>
          </p:cNvSpPr>
          <p:nvPr/>
        </p:nvSpPr>
        <p:spPr>
          <a:xfrm>
            <a:off x="2107557" y="1979047"/>
            <a:ext cx="8267097" cy="4648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255588">
              <a:lnSpc>
                <a:spcPct val="80000"/>
              </a:lnSpc>
              <a:buFontTx/>
              <a:buNone/>
            </a:pPr>
            <a:r>
              <a:rPr lang="en-US" sz="2400" b="1" dirty="0">
                <a:latin typeface="Georgia" panose="02040502050405020303" pitchFamily="18" charset="0"/>
                <a:hlinkClick r:id="rId2"/>
              </a:rPr>
              <a:t>https://</a:t>
            </a:r>
            <a:r>
              <a:rPr lang="en-US" sz="2400" b="1" dirty="0" smtClean="0">
                <a:latin typeface="Georgia" panose="02040502050405020303" pitchFamily="18" charset="0"/>
                <a:hlinkClick r:id="rId2"/>
              </a:rPr>
              <a:t>www.in.gov/iara/2739.htm</a:t>
            </a:r>
            <a:r>
              <a:rPr lang="en-US" sz="2400" b="1" dirty="0">
                <a:latin typeface="Georgia" panose="02040502050405020303" pitchFamily="18" charset="0"/>
              </a:rPr>
              <a:t>:</a:t>
            </a:r>
            <a:endParaRPr lang="en-US" sz="2400" b="1" dirty="0" smtClean="0">
              <a:latin typeface="Georgia" panose="02040502050405020303" pitchFamily="18" charset="0"/>
            </a:endParaRPr>
          </a:p>
          <a:p>
            <a:pPr marL="452437" indent="-342900">
              <a:lnSpc>
                <a:spcPct val="80000"/>
              </a:lnSpc>
            </a:pPr>
            <a:r>
              <a:rPr lang="en-US" sz="2400" b="1" dirty="0" smtClean="0">
                <a:latin typeface="Georgia" panose="02040502050405020303" pitchFamily="18" charset="0"/>
              </a:rPr>
              <a:t>Specific to County/Local Records</a:t>
            </a:r>
          </a:p>
          <a:p>
            <a:pPr marL="909637" lvl="1" indent="-342900">
              <a:lnSpc>
                <a:spcPct val="80000"/>
              </a:lnSpc>
            </a:pPr>
            <a:r>
              <a:rPr lang="en-US" sz="2000" dirty="0" smtClean="0">
                <a:latin typeface="Georgia" panose="02040502050405020303" pitchFamily="18" charset="0"/>
              </a:rPr>
              <a:t>Records Retention Schedules</a:t>
            </a:r>
          </a:p>
          <a:p>
            <a:pPr marL="909637" lvl="1" indent="-342900">
              <a:lnSpc>
                <a:spcPct val="80000"/>
              </a:lnSpc>
            </a:pPr>
            <a:r>
              <a:rPr lang="en-US" sz="2000" dirty="0" smtClean="0">
                <a:latin typeface="Georgia" panose="02040502050405020303" pitchFamily="18" charset="0"/>
              </a:rPr>
              <a:t>Example of County E-Mail Retention Policy</a:t>
            </a:r>
          </a:p>
          <a:p>
            <a:pPr marL="909637" lvl="1" indent="-342900">
              <a:lnSpc>
                <a:spcPct val="80000"/>
              </a:lnSpc>
            </a:pPr>
            <a:r>
              <a:rPr lang="en-US" sz="2000" dirty="0" smtClean="0">
                <a:latin typeface="Georgia" panose="02040502050405020303" pitchFamily="18" charset="0"/>
              </a:rPr>
              <a:t>Guide to Preservation and Destruction of Local Public Record </a:t>
            </a:r>
          </a:p>
          <a:p>
            <a:pPr marL="909637" lvl="1" indent="-342900">
              <a:lnSpc>
                <a:spcPct val="80000"/>
              </a:lnSpc>
            </a:pPr>
            <a:r>
              <a:rPr lang="en-US" sz="2000" dirty="0" smtClean="0">
                <a:latin typeface="Georgia" panose="02040502050405020303" pitchFamily="18" charset="0"/>
              </a:rPr>
              <a:t>Forms (for county/local records)</a:t>
            </a:r>
          </a:p>
          <a:p>
            <a:pPr marL="909637" lvl="1" indent="-342900">
              <a:lnSpc>
                <a:spcPct val="80000"/>
              </a:lnSpc>
            </a:pPr>
            <a:r>
              <a:rPr lang="en-US" sz="2000" dirty="0" smtClean="0">
                <a:latin typeface="Georgia" panose="02040502050405020303" pitchFamily="18" charset="0"/>
              </a:rPr>
              <a:t>County and Local Government Links</a:t>
            </a:r>
          </a:p>
          <a:p>
            <a:pPr marL="620713" lvl="1">
              <a:lnSpc>
                <a:spcPct val="80000"/>
              </a:lnSpc>
              <a:spcBef>
                <a:spcPts val="325"/>
              </a:spcBef>
              <a:buFont typeface="Verdana" pitchFamily="34" charset="0"/>
              <a:buChar char="◦"/>
            </a:pPr>
            <a:endParaRPr lang="en-US" sz="2000" dirty="0" smtClean="0">
              <a:latin typeface="Georgia" panose="02040502050405020303" pitchFamily="18" charset="0"/>
            </a:endParaRPr>
          </a:p>
          <a:p>
            <a:pPr marL="452437" indent="-342900">
              <a:lnSpc>
                <a:spcPct val="80000"/>
              </a:lnSpc>
            </a:pPr>
            <a:r>
              <a:rPr lang="en-US" sz="2400" b="1" dirty="0" smtClean="0">
                <a:latin typeface="Georgia" panose="02040502050405020303" pitchFamily="18" charset="0"/>
              </a:rPr>
              <a:t>General Records Management</a:t>
            </a:r>
          </a:p>
          <a:p>
            <a:pPr marL="909637" lvl="1" indent="-342900">
              <a:lnSpc>
                <a:spcPct val="80000"/>
              </a:lnSpc>
            </a:pPr>
            <a:r>
              <a:rPr lang="en-US" sz="2000" dirty="0" smtClean="0">
                <a:latin typeface="Georgia" panose="02040502050405020303" pitchFamily="18" charset="0"/>
              </a:rPr>
              <a:t>What is a Retention Schedule?</a:t>
            </a:r>
          </a:p>
          <a:p>
            <a:pPr marL="909637" lvl="1" indent="-342900">
              <a:lnSpc>
                <a:spcPct val="80000"/>
              </a:lnSpc>
            </a:pPr>
            <a:r>
              <a:rPr lang="en-US" sz="2000" dirty="0" smtClean="0">
                <a:latin typeface="Georgia" panose="02040502050405020303" pitchFamily="18" charset="0"/>
              </a:rPr>
              <a:t>Publications</a:t>
            </a:r>
            <a:endParaRPr lang="en-US" sz="2000" dirty="0">
              <a:latin typeface="Georgia" panose="02040502050405020303" pitchFamily="18" charset="0"/>
            </a:endParaRPr>
          </a:p>
          <a:p>
            <a:pPr marL="909637" lvl="1" indent="-342900">
              <a:lnSpc>
                <a:spcPct val="80000"/>
              </a:lnSpc>
            </a:pPr>
            <a:r>
              <a:rPr lang="en-US" sz="2000" dirty="0" smtClean="0">
                <a:latin typeface="Georgia" panose="02040502050405020303" pitchFamily="18" charset="0"/>
              </a:rPr>
              <a:t>Laws</a:t>
            </a:r>
            <a:endParaRPr lang="en-US" sz="2000" dirty="0">
              <a:latin typeface="Georgia" panose="02040502050405020303" pitchFamily="18" charset="0"/>
            </a:endParaRPr>
          </a:p>
          <a:p>
            <a:pPr marL="909637" lvl="1" indent="-342900">
              <a:lnSpc>
                <a:spcPct val="80000"/>
              </a:lnSpc>
            </a:pPr>
            <a:r>
              <a:rPr lang="en-US" sz="2000" dirty="0" smtClean="0">
                <a:latin typeface="Georgia" panose="02040502050405020303" pitchFamily="18" charset="0"/>
              </a:rPr>
              <a:t>Links</a:t>
            </a:r>
            <a:endParaRPr lang="en-US" sz="2000" dirty="0">
              <a:latin typeface="Georgia" panose="02040502050405020303" pitchFamily="18" charset="0"/>
            </a:endParaRPr>
          </a:p>
          <a:p>
            <a:pPr marL="909637" lvl="1" indent="-342900">
              <a:lnSpc>
                <a:spcPct val="80000"/>
              </a:lnSpc>
            </a:pPr>
            <a:r>
              <a:rPr lang="en-US" sz="2000" dirty="0" smtClean="0">
                <a:latin typeface="Georgia" panose="02040502050405020303" pitchFamily="18" charset="0"/>
              </a:rPr>
              <a:t>Records Disaster Prevention and Reporting</a:t>
            </a:r>
            <a:endParaRPr lang="en-US" sz="2000" b="1" dirty="0">
              <a:latin typeface="Georgia" panose="02040502050405020303" pitchFamily="18" charset="0"/>
            </a:endParaRPr>
          </a:p>
        </p:txBody>
      </p:sp>
    </p:spTree>
    <p:extLst>
      <p:ext uri="{BB962C8B-B14F-4D97-AF65-F5344CB8AC3E}">
        <p14:creationId xmlns:p14="http://schemas.microsoft.com/office/powerpoint/2010/main" val="46861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391" y="237443"/>
            <a:ext cx="3821290" cy="2358429"/>
          </a:xfrm>
          <a:prstGeom prst="rect">
            <a:avLst/>
          </a:prstGeom>
        </p:spPr>
      </p:pic>
      <p:sp>
        <p:nvSpPr>
          <p:cNvPr id="9" name="Flowchart: Manual Input 8"/>
          <p:cNvSpPr/>
          <p:nvPr/>
        </p:nvSpPr>
        <p:spPr>
          <a:xfrm>
            <a:off x="0" y="2595872"/>
            <a:ext cx="12193673" cy="4262127"/>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p:nvSpPr>
        <p:spPr>
          <a:xfrm>
            <a:off x="0" y="2720051"/>
            <a:ext cx="12193673" cy="4137948"/>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 y="3446196"/>
            <a:ext cx="12193672" cy="3016210"/>
          </a:xfrm>
          <a:prstGeom prst="rect">
            <a:avLst/>
          </a:prstGeom>
          <a:noFill/>
        </p:spPr>
        <p:txBody>
          <a:bodyPr wrap="square" rtlCol="0">
            <a:spAutoFit/>
          </a:bodyPr>
          <a:lstStyle/>
          <a:p>
            <a:pPr algn="ctr"/>
            <a:r>
              <a:rPr lang="en-US" sz="5400" b="1" dirty="0" smtClean="0">
                <a:solidFill>
                  <a:srgbClr val="FDBA31"/>
                </a:solidFill>
                <a:latin typeface="Georgia" panose="02040502050405020303" pitchFamily="18" charset="0"/>
                <a:ea typeface="Open Sans Extrabold" panose="020B0906030804020204" pitchFamily="34" charset="0"/>
                <a:cs typeface="Open Sans Extrabold" panose="020B0906030804020204" pitchFamily="34" charset="0"/>
              </a:rPr>
              <a:t>Thank You!</a:t>
            </a:r>
          </a:p>
          <a:p>
            <a:pPr algn="ctr"/>
            <a:endParaRPr lang="en-US" sz="2800" b="1" dirty="0">
              <a:solidFill>
                <a:srgbClr val="FDBA31"/>
              </a:solidFill>
              <a:latin typeface="Georgia" panose="02040502050405020303" pitchFamily="18" charset="0"/>
              <a:ea typeface="Open Sans Extrabold" panose="020B0906030804020204" pitchFamily="34" charset="0"/>
              <a:cs typeface="Open Sans Extrabold" panose="020B0906030804020204" pitchFamily="34" charset="0"/>
            </a:endParaRPr>
          </a:p>
          <a:p>
            <a:pPr algn="ctr"/>
            <a:r>
              <a:rPr lang="en-US" sz="3600" b="1" dirty="0" smtClean="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rPr>
              <a:t>bstiers@iara.in.gov</a:t>
            </a:r>
          </a:p>
          <a:p>
            <a:pPr algn="ctr"/>
            <a:r>
              <a:rPr lang="en-US" sz="3600" b="1" dirty="0" smtClean="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rPr>
              <a:t>cty@iara.in.gov</a:t>
            </a:r>
          </a:p>
          <a:p>
            <a:pPr algn="ctr"/>
            <a:r>
              <a:rPr lang="en-US" sz="3600" b="1" dirty="0" smtClean="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rPr>
              <a:t>317-232-3661 </a:t>
            </a:r>
            <a:endParaRPr lang="en-US" sz="3600" b="1" dirty="0">
              <a:solidFill>
                <a:schemeClr val="bg1"/>
              </a:solidFill>
              <a:latin typeface="Georgia" panose="020405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18697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What is a Government Record?</a:t>
            </a:r>
          </a:p>
        </p:txBody>
      </p:sp>
      <p:sp>
        <p:nvSpPr>
          <p:cNvPr id="5" name="TextBox 4"/>
          <p:cNvSpPr txBox="1"/>
          <p:nvPr/>
        </p:nvSpPr>
        <p:spPr>
          <a:xfrm>
            <a:off x="492768" y="2148141"/>
            <a:ext cx="7095281" cy="3970318"/>
          </a:xfrm>
          <a:prstGeom prst="rect">
            <a:avLst/>
          </a:prstGeom>
          <a:noFill/>
        </p:spPr>
        <p:txBody>
          <a:bodyPr wrap="square" rtlCol="0">
            <a:spAutoFit/>
          </a:bodyPr>
          <a:lstStyle/>
          <a:p>
            <a:r>
              <a:rPr lang="en-US" sz="2800" dirty="0">
                <a:latin typeface="Georgia" panose="02040502050405020303" pitchFamily="18" charset="0"/>
                <a:ea typeface="Open Sans" panose="020B0606030504020204" pitchFamily="34" charset="0"/>
                <a:cs typeface="Segoe UI Semilight" panose="020B0402040204020203" pitchFamily="34" charset="0"/>
              </a:rPr>
              <a:t>“Any writing, paper, report, study, map, photograph, card, tape recording, or other material that is created, received, retained, maintained, used or filed by a public agency and which is generated on paper, paper substitutes, photographic media, chemically based media, electronically stored data, or any other material, regardless of form or characteristics.”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55174" y="2457263"/>
            <a:ext cx="4469433" cy="3352075"/>
          </a:xfrm>
          <a:prstGeom prst="rect">
            <a:avLst/>
          </a:prstGeom>
        </p:spPr>
      </p:pic>
    </p:spTree>
    <p:extLst>
      <p:ext uri="{BB962C8B-B14F-4D97-AF65-F5344CB8AC3E}">
        <p14:creationId xmlns:p14="http://schemas.microsoft.com/office/powerpoint/2010/main" val="406579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07821" y="2329812"/>
            <a:ext cx="4878952" cy="3659214"/>
          </a:xfrm>
          <a:prstGeom prst="rect">
            <a:avLst/>
          </a:prstGeom>
        </p:spPr>
      </p:pic>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Government Records</a:t>
            </a:r>
            <a:endPar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endParaRPr>
          </a:p>
        </p:txBody>
      </p:sp>
      <p:sp>
        <p:nvSpPr>
          <p:cNvPr id="11" name="TextBox 10"/>
          <p:cNvSpPr txBox="1"/>
          <p:nvPr/>
        </p:nvSpPr>
        <p:spPr>
          <a:xfrm>
            <a:off x="708649" y="1979047"/>
            <a:ext cx="5758577" cy="4585871"/>
          </a:xfrm>
          <a:prstGeom prst="rect">
            <a:avLst/>
          </a:prstGeom>
          <a:noFill/>
        </p:spPr>
        <p:txBody>
          <a:bodyPr wrap="square" rtlCol="0">
            <a:spAutoFit/>
          </a:bodyPr>
          <a:lstStyle/>
          <a:p>
            <a:r>
              <a:rPr lang="en-US" sz="2800" dirty="0" smtClean="0">
                <a:latin typeface="Georgia" panose="02040502050405020303" pitchFamily="18" charset="0"/>
                <a:ea typeface="Open Sans" panose="020B0606030504020204" pitchFamily="34" charset="0"/>
                <a:cs typeface="Segoe UI Semilight" panose="020B0402040204020203" pitchFamily="34" charset="0"/>
              </a:rPr>
              <a:t>What </a:t>
            </a:r>
            <a:r>
              <a:rPr lang="en-US" sz="2800" dirty="0">
                <a:latin typeface="Georgia" panose="02040502050405020303" pitchFamily="18" charset="0"/>
                <a:ea typeface="Open Sans" panose="020B0606030504020204" pitchFamily="34" charset="0"/>
                <a:cs typeface="Segoe UI Semilight" panose="020B0402040204020203" pitchFamily="34" charset="0"/>
              </a:rPr>
              <a:t>Does That </a:t>
            </a:r>
            <a:r>
              <a:rPr lang="en-US" sz="2800" dirty="0" smtClean="0">
                <a:latin typeface="Georgia" panose="02040502050405020303" pitchFamily="18" charset="0"/>
                <a:ea typeface="Open Sans" panose="020B0606030504020204" pitchFamily="34" charset="0"/>
                <a:cs typeface="Segoe UI Semilight" panose="020B0402040204020203" pitchFamily="34" charset="0"/>
              </a:rPr>
              <a:t>Include?</a:t>
            </a:r>
          </a:p>
          <a:p>
            <a:endParaRPr lang="en-US" sz="2400" dirty="0" smtClean="0">
              <a:latin typeface="Georgia" panose="02040502050405020303" pitchFamily="18" charset="0"/>
              <a:ea typeface="Open Sans" panose="020B0606030504020204" pitchFamily="34" charset="0"/>
              <a:cs typeface="Segoe UI Semilight" panose="020B0402040204020203" pitchFamily="34" charset="0"/>
            </a:endParaRP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Paper</a:t>
            </a:r>
            <a:endParaRPr lang="en-US" sz="2400" dirty="0">
              <a:latin typeface="Georgia" panose="02040502050405020303" pitchFamily="18" charset="0"/>
              <a:ea typeface="Open Sans" panose="020B0606030504020204" pitchFamily="34" charset="0"/>
              <a:cs typeface="Segoe UI Semilight" panose="020B0402040204020203" pitchFamily="34" charset="0"/>
            </a:endParaRP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Film </a:t>
            </a:r>
            <a:r>
              <a:rPr lang="en-US" sz="2400" dirty="0">
                <a:latin typeface="Georgia" panose="02040502050405020303" pitchFamily="18" charset="0"/>
                <a:ea typeface="Open Sans" panose="020B0606030504020204" pitchFamily="34" charset="0"/>
                <a:cs typeface="Segoe UI Semilight" panose="020B0402040204020203" pitchFamily="34" charset="0"/>
              </a:rPr>
              <a:t>and microforms</a:t>
            </a: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Website</a:t>
            </a:r>
            <a:endParaRPr lang="en-US" sz="2400" dirty="0">
              <a:latin typeface="Georgia" panose="02040502050405020303" pitchFamily="18" charset="0"/>
              <a:ea typeface="Open Sans" panose="020B0606030504020204" pitchFamily="34" charset="0"/>
              <a:cs typeface="Segoe UI Semilight" panose="020B0402040204020203" pitchFamily="34" charset="0"/>
            </a:endParaRP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Email</a:t>
            </a:r>
            <a:endParaRPr lang="en-US" sz="2400" dirty="0">
              <a:latin typeface="Georgia" panose="02040502050405020303" pitchFamily="18" charset="0"/>
              <a:ea typeface="Open Sans" panose="020B0606030504020204" pitchFamily="34" charset="0"/>
              <a:cs typeface="Segoe UI Semilight" panose="020B0402040204020203" pitchFamily="34" charset="0"/>
            </a:endParaRP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Data </a:t>
            </a:r>
            <a:r>
              <a:rPr lang="en-US" sz="2400" dirty="0">
                <a:latin typeface="Georgia" panose="02040502050405020303" pitchFamily="18" charset="0"/>
                <a:ea typeface="Open Sans" panose="020B0606030504020204" pitchFamily="34" charset="0"/>
                <a:cs typeface="Segoe UI Semilight" panose="020B0402040204020203" pitchFamily="34" charset="0"/>
              </a:rPr>
              <a:t>in a database</a:t>
            </a: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Born-digital </a:t>
            </a:r>
            <a:r>
              <a:rPr lang="en-US" sz="2400" dirty="0">
                <a:latin typeface="Georgia" panose="02040502050405020303" pitchFamily="18" charset="0"/>
                <a:ea typeface="Open Sans" panose="020B0606030504020204" pitchFamily="34" charset="0"/>
                <a:cs typeface="Segoe UI Semilight" panose="020B0402040204020203" pitchFamily="34" charset="0"/>
              </a:rPr>
              <a:t>records</a:t>
            </a: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Scanned/Digitized </a:t>
            </a:r>
            <a:r>
              <a:rPr lang="en-US" sz="2400" dirty="0">
                <a:latin typeface="Georgia" panose="02040502050405020303" pitchFamily="18" charset="0"/>
                <a:ea typeface="Open Sans" panose="020B0606030504020204" pitchFamily="34" charset="0"/>
                <a:cs typeface="Segoe UI Semilight" panose="020B0402040204020203" pitchFamily="34" charset="0"/>
              </a:rPr>
              <a:t>images </a:t>
            </a: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Audio </a:t>
            </a:r>
            <a:r>
              <a:rPr lang="en-US" sz="2400" dirty="0">
                <a:latin typeface="Georgia" panose="02040502050405020303" pitchFamily="18" charset="0"/>
                <a:ea typeface="Open Sans" panose="020B0606030504020204" pitchFamily="34" charset="0"/>
                <a:cs typeface="Segoe UI Semilight" panose="020B0402040204020203" pitchFamily="34" charset="0"/>
              </a:rPr>
              <a:t>files</a:t>
            </a: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Social </a:t>
            </a:r>
            <a:r>
              <a:rPr lang="en-US" sz="2400" dirty="0">
                <a:latin typeface="Georgia" panose="02040502050405020303" pitchFamily="18" charset="0"/>
                <a:ea typeface="Open Sans" panose="020B0606030504020204" pitchFamily="34" charset="0"/>
                <a:cs typeface="Segoe UI Semilight" panose="020B0402040204020203" pitchFamily="34" charset="0"/>
              </a:rPr>
              <a:t>Media</a:t>
            </a:r>
          </a:p>
          <a:p>
            <a:pPr marL="800100" lvl="1" indent="-342900">
              <a:buFont typeface="Arial" panose="020B0604020202020204" pitchFamily="34" charset="0"/>
              <a:buChar char="•"/>
            </a:pPr>
            <a:r>
              <a:rPr lang="en-US" sz="2400" dirty="0" smtClean="0">
                <a:latin typeface="Georgia" panose="02040502050405020303" pitchFamily="18" charset="0"/>
                <a:ea typeface="Open Sans" panose="020B0606030504020204" pitchFamily="34" charset="0"/>
                <a:cs typeface="Segoe UI Semilight" panose="020B0402040204020203" pitchFamily="34" charset="0"/>
              </a:rPr>
              <a:t>Metadata </a:t>
            </a:r>
            <a:r>
              <a:rPr lang="en-US" sz="2400" dirty="0">
                <a:latin typeface="Georgia" panose="02040502050405020303" pitchFamily="18" charset="0"/>
                <a:ea typeface="Open Sans" panose="020B0606030504020204" pitchFamily="34" charset="0"/>
                <a:cs typeface="Segoe UI Semilight" panose="020B0402040204020203" pitchFamily="34" charset="0"/>
              </a:rPr>
              <a:t>and Indexes</a:t>
            </a:r>
          </a:p>
        </p:txBody>
      </p:sp>
    </p:spTree>
    <p:extLst>
      <p:ext uri="{BB962C8B-B14F-4D97-AF65-F5344CB8AC3E}">
        <p14:creationId xmlns:p14="http://schemas.microsoft.com/office/powerpoint/2010/main" val="232631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5" y="360702"/>
            <a:ext cx="10287000" cy="896938"/>
          </a:xfrm>
        </p:spPr>
        <p:txBody>
          <a:bodyPr>
            <a:norm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What is Records Retention?</a:t>
            </a:r>
          </a:p>
        </p:txBody>
      </p:sp>
      <p:sp>
        <p:nvSpPr>
          <p:cNvPr id="13" name="Content Placeholder 1"/>
          <p:cNvSpPr txBox="1">
            <a:spLocks/>
          </p:cNvSpPr>
          <p:nvPr/>
        </p:nvSpPr>
        <p:spPr>
          <a:xfrm>
            <a:off x="877174" y="1979047"/>
            <a:ext cx="10732234" cy="46763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Georgia" panose="02040502050405020303" pitchFamily="18" charset="0"/>
              </a:rPr>
              <a:t>How is the length of retention determined?</a:t>
            </a:r>
          </a:p>
          <a:p>
            <a:pPr lvl="1"/>
            <a:r>
              <a:rPr lang="en-US" sz="2800" dirty="0" smtClean="0">
                <a:latin typeface="Georgia" panose="02040502050405020303" pitchFamily="18" charset="0"/>
              </a:rPr>
              <a:t>Generally, Records Management staff work with county/local offices utilizing established retention schedules to identify:</a:t>
            </a:r>
          </a:p>
          <a:p>
            <a:pPr lvl="2"/>
            <a:r>
              <a:rPr lang="en-US" sz="2400" dirty="0" smtClean="0">
                <a:latin typeface="Georgia" panose="02040502050405020303" pitchFamily="18" charset="0"/>
              </a:rPr>
              <a:t>The Administrative and Fiscal value</a:t>
            </a:r>
          </a:p>
          <a:p>
            <a:pPr lvl="2"/>
            <a:r>
              <a:rPr lang="en-US" sz="2400" dirty="0" smtClean="0">
                <a:latin typeface="Georgia" panose="02040502050405020303" pitchFamily="18" charset="0"/>
              </a:rPr>
              <a:t>Legal value</a:t>
            </a:r>
          </a:p>
          <a:p>
            <a:pPr lvl="2"/>
            <a:r>
              <a:rPr lang="en-US" sz="2400" dirty="0" smtClean="0">
                <a:latin typeface="Georgia" panose="02040502050405020303" pitchFamily="18" charset="0"/>
              </a:rPr>
              <a:t>Public Demand and Interest, and</a:t>
            </a:r>
          </a:p>
          <a:p>
            <a:pPr lvl="2"/>
            <a:r>
              <a:rPr lang="en-US" sz="2400" dirty="0" smtClean="0">
                <a:latin typeface="Georgia" panose="02040502050405020303" pitchFamily="18" charset="0"/>
              </a:rPr>
              <a:t>Historical value of the information</a:t>
            </a:r>
          </a:p>
          <a:p>
            <a:pPr lvl="2"/>
            <a:endParaRPr lang="en-US" sz="2400" dirty="0" smtClean="0">
              <a:latin typeface="Georgia" panose="02040502050405020303" pitchFamily="18" charset="0"/>
            </a:endParaRPr>
          </a:p>
          <a:p>
            <a:r>
              <a:rPr lang="en-US" sz="3200" dirty="0" smtClean="0">
                <a:latin typeface="Georgia" panose="02040502050405020303" pitchFamily="18" charset="0"/>
              </a:rPr>
              <a:t>Paper, Film, Electronic</a:t>
            </a:r>
          </a:p>
          <a:p>
            <a:pPr lvl="1"/>
            <a:r>
              <a:rPr lang="en-US" sz="2800" dirty="0" smtClean="0">
                <a:latin typeface="Georgia" panose="02040502050405020303" pitchFamily="18" charset="0"/>
              </a:rPr>
              <a:t>Retention is based upon </a:t>
            </a:r>
            <a:r>
              <a:rPr lang="en-US" sz="2800" i="1" u="sng" dirty="0" smtClean="0">
                <a:latin typeface="Georgia" panose="02040502050405020303" pitchFamily="18" charset="0"/>
              </a:rPr>
              <a:t>content</a:t>
            </a:r>
            <a:r>
              <a:rPr lang="en-US" sz="2800" dirty="0" smtClean="0">
                <a:latin typeface="Georgia" panose="02040502050405020303" pitchFamily="18" charset="0"/>
              </a:rPr>
              <a:t> – NOT storage media</a:t>
            </a:r>
            <a:endParaRPr lang="en-US" sz="2800" dirty="0">
              <a:latin typeface="Georgia" panose="02040502050405020303" pitchFamily="18" charset="0"/>
            </a:endParaRPr>
          </a:p>
        </p:txBody>
      </p:sp>
    </p:spTree>
    <p:extLst>
      <p:ext uri="{BB962C8B-B14F-4D97-AF65-F5344CB8AC3E}">
        <p14:creationId xmlns:p14="http://schemas.microsoft.com/office/powerpoint/2010/main" val="330243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60702"/>
            <a:ext cx="11579627" cy="896938"/>
          </a:xfrm>
        </p:spPr>
        <p:txBody>
          <a:bodyPr>
            <a:noAutofit/>
          </a:bodyPr>
          <a:lstStyle/>
          <a:p>
            <a:r>
              <a:rPr lang="en-US" b="1" dirty="0">
                <a:solidFill>
                  <a:srgbClr val="FDBA31"/>
                </a:solidFill>
                <a:latin typeface="Georgia" panose="02040502050405020303" pitchFamily="18" charset="0"/>
                <a:ea typeface="Open Sans" panose="020B0606030504020204" pitchFamily="34" charset="0"/>
                <a:cs typeface="Open Sans" panose="020B0606030504020204" pitchFamily="34" charset="0"/>
              </a:rPr>
              <a:t>County &amp; Local </a:t>
            </a:r>
            <a:r>
              <a:rPr lang="en-US"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Government </a:t>
            </a:r>
            <a:r>
              <a:rPr lang="en-US" b="1" dirty="0">
                <a:solidFill>
                  <a:srgbClr val="FDBA31"/>
                </a:solidFill>
                <a:latin typeface="Georgia" panose="02040502050405020303" pitchFamily="18" charset="0"/>
                <a:ea typeface="Open Sans" panose="020B0606030504020204" pitchFamily="34" charset="0"/>
                <a:cs typeface="Open Sans" panose="020B0606030504020204" pitchFamily="34" charset="0"/>
              </a:rPr>
              <a:t>Records</a:t>
            </a:r>
          </a:p>
        </p:txBody>
      </p:sp>
      <p:sp>
        <p:nvSpPr>
          <p:cNvPr id="13" name="Content Placeholder 1"/>
          <p:cNvSpPr txBox="1">
            <a:spLocks/>
          </p:cNvSpPr>
          <p:nvPr/>
        </p:nvSpPr>
        <p:spPr>
          <a:xfrm>
            <a:off x="1547985" y="1861851"/>
            <a:ext cx="9097701" cy="50526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Georgia" panose="02040502050405020303" pitchFamily="18" charset="0"/>
              </a:rPr>
              <a:t>Office Specific Schedules:</a:t>
            </a:r>
            <a:endParaRPr lang="en-US" sz="3200" dirty="0">
              <a:latin typeface="Georgia" panose="02040502050405020303" pitchFamily="18" charset="0"/>
            </a:endParaRPr>
          </a:p>
          <a:p>
            <a:pPr lvl="1"/>
            <a:r>
              <a:rPr lang="en-US" dirty="0">
                <a:latin typeface="Georgia" panose="02040502050405020303" pitchFamily="18" charset="0"/>
              </a:rPr>
              <a:t>Assessing Official (AS)</a:t>
            </a:r>
          </a:p>
          <a:p>
            <a:pPr lvl="1"/>
            <a:r>
              <a:rPr lang="en-US" dirty="0">
                <a:latin typeface="Georgia" panose="02040502050405020303" pitchFamily="18" charset="0"/>
              </a:rPr>
              <a:t>County Auditor (AU)</a:t>
            </a:r>
          </a:p>
          <a:p>
            <a:pPr lvl="1"/>
            <a:r>
              <a:rPr lang="en-US" dirty="0">
                <a:latin typeface="Georgia" panose="02040502050405020303" pitchFamily="18" charset="0"/>
              </a:rPr>
              <a:t>County Clerk Non-Judicial (CL)</a:t>
            </a:r>
          </a:p>
          <a:p>
            <a:pPr lvl="1"/>
            <a:r>
              <a:rPr lang="en-US" dirty="0">
                <a:latin typeface="Georgia" panose="02040502050405020303" pitchFamily="18" charset="0"/>
              </a:rPr>
              <a:t>County Coroner (CO)</a:t>
            </a:r>
          </a:p>
          <a:p>
            <a:pPr lvl="1"/>
            <a:r>
              <a:rPr lang="en-US" dirty="0">
                <a:latin typeface="Georgia" panose="02040502050405020303" pitchFamily="18" charset="0"/>
              </a:rPr>
              <a:t>County Recorder (RE)</a:t>
            </a:r>
          </a:p>
          <a:p>
            <a:pPr lvl="1"/>
            <a:r>
              <a:rPr lang="en-US" dirty="0">
                <a:latin typeface="Georgia" panose="02040502050405020303" pitchFamily="18" charset="0"/>
              </a:rPr>
              <a:t>County Treasurers (TR)</a:t>
            </a:r>
          </a:p>
          <a:p>
            <a:pPr lvl="1"/>
            <a:r>
              <a:rPr lang="en-US" dirty="0" smtClean="0">
                <a:latin typeface="Georgia" panose="02040502050405020303" pitchFamily="18" charset="0"/>
              </a:rPr>
              <a:t>County Prosecutor </a:t>
            </a:r>
            <a:r>
              <a:rPr lang="en-US" dirty="0">
                <a:latin typeface="Georgia" panose="02040502050405020303" pitchFamily="18" charset="0"/>
              </a:rPr>
              <a:t>(</a:t>
            </a:r>
            <a:r>
              <a:rPr lang="en-US" dirty="0" smtClean="0">
                <a:latin typeface="Georgia" panose="02040502050405020303" pitchFamily="18" charset="0"/>
              </a:rPr>
              <a:t>PR) </a:t>
            </a:r>
            <a:endParaRPr lang="en-US" dirty="0">
              <a:latin typeface="Georgia" panose="02040502050405020303" pitchFamily="18" charset="0"/>
            </a:endParaRPr>
          </a:p>
          <a:p>
            <a:pPr lvl="1"/>
            <a:r>
              <a:rPr lang="en-US" dirty="0">
                <a:latin typeface="Georgia" panose="02040502050405020303" pitchFamily="18" charset="0"/>
              </a:rPr>
              <a:t>Zoning, Planning , Development, Enforcement (LAND) </a:t>
            </a:r>
          </a:p>
          <a:p>
            <a:pPr lvl="1"/>
            <a:r>
              <a:rPr lang="en-US" dirty="0">
                <a:latin typeface="Georgia" panose="02040502050405020303" pitchFamily="18" charset="0"/>
              </a:rPr>
              <a:t>Public-Private Agreements (PPA) </a:t>
            </a:r>
          </a:p>
          <a:p>
            <a:pPr lvl="1"/>
            <a:r>
              <a:rPr lang="en-US" dirty="0">
                <a:latin typeface="Georgia" panose="02040502050405020303" pitchFamily="18" charset="0"/>
              </a:rPr>
              <a:t>Public &amp; Charter </a:t>
            </a:r>
            <a:r>
              <a:rPr lang="en-US" dirty="0" smtClean="0">
                <a:latin typeface="Georgia" panose="02040502050405020303" pitchFamily="18" charset="0"/>
              </a:rPr>
              <a:t>Schools (ED)</a:t>
            </a:r>
            <a:endParaRPr lang="en-US" dirty="0">
              <a:latin typeface="Georgia" panose="02040502050405020303" pitchFamily="18" charset="0"/>
            </a:endParaRPr>
          </a:p>
          <a:p>
            <a:pPr lvl="1"/>
            <a:r>
              <a:rPr lang="en-US" dirty="0">
                <a:latin typeface="Georgia" panose="02040502050405020303" pitchFamily="18" charset="0"/>
              </a:rPr>
              <a:t>Public Safety Agencies</a:t>
            </a:r>
          </a:p>
          <a:p>
            <a:pPr lvl="2"/>
            <a:r>
              <a:rPr lang="en-US" dirty="0">
                <a:latin typeface="Georgia" panose="02040502050405020303" pitchFamily="18" charset="0"/>
              </a:rPr>
              <a:t>The local retention schedules are available </a:t>
            </a:r>
            <a:r>
              <a:rPr lang="en-US" dirty="0" smtClean="0">
                <a:latin typeface="Georgia" panose="02040502050405020303" pitchFamily="18" charset="0"/>
              </a:rPr>
              <a:t>via: </a:t>
            </a:r>
            <a:r>
              <a:rPr lang="en-US" dirty="0" smtClean="0">
                <a:latin typeface="Georgia" panose="02040502050405020303" pitchFamily="18" charset="0"/>
                <a:hlinkClick r:id="rId3"/>
              </a:rPr>
              <a:t>https</a:t>
            </a:r>
            <a:r>
              <a:rPr lang="en-US" dirty="0">
                <a:latin typeface="Georgia" panose="02040502050405020303" pitchFamily="18" charset="0"/>
                <a:hlinkClick r:id="rId3"/>
              </a:rPr>
              <a:t>://</a:t>
            </a:r>
            <a:r>
              <a:rPr lang="en-US" dirty="0" smtClean="0">
                <a:latin typeface="Georgia" panose="02040502050405020303" pitchFamily="18" charset="0"/>
                <a:hlinkClick r:id="rId3"/>
              </a:rPr>
              <a:t>www.in.gov/iara/2739.htm</a:t>
            </a:r>
            <a:r>
              <a:rPr lang="en-US" dirty="0" smtClean="0">
                <a:latin typeface="Georgia" panose="02040502050405020303" pitchFamily="18" charset="0"/>
              </a:rPr>
              <a:t>.</a:t>
            </a:r>
            <a:endParaRPr lang="en-US" dirty="0">
              <a:latin typeface="Georgia" panose="02040502050405020303" pitchFamily="18" charset="0"/>
            </a:endParaRPr>
          </a:p>
        </p:txBody>
      </p:sp>
    </p:spTree>
    <p:extLst>
      <p:ext uri="{BB962C8B-B14F-4D97-AF65-F5344CB8AC3E}">
        <p14:creationId xmlns:p14="http://schemas.microsoft.com/office/powerpoint/2010/main" val="4682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23737"/>
            <a:ext cx="11953876" cy="896938"/>
          </a:xfrm>
        </p:spPr>
        <p:txBody>
          <a:bodyPr>
            <a:noAutofit/>
          </a:bodyPr>
          <a:lstStyle/>
          <a:p>
            <a:r>
              <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rPr>
              <a:t>County/Local General Retention Schedule (GEN)</a:t>
            </a:r>
          </a:p>
        </p:txBody>
      </p:sp>
      <p:sp>
        <p:nvSpPr>
          <p:cNvPr id="13" name="Content Placeholder 1"/>
          <p:cNvSpPr txBox="1">
            <a:spLocks/>
          </p:cNvSpPr>
          <p:nvPr/>
        </p:nvSpPr>
        <p:spPr>
          <a:xfrm>
            <a:off x="238125" y="1932747"/>
            <a:ext cx="11814328" cy="49355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dirty="0" smtClean="0">
                <a:latin typeface="Georgia" panose="02040502050405020303" pitchFamily="18" charset="0"/>
              </a:rPr>
              <a:t>This Retention Schedule is divided into five (5) categories: </a:t>
            </a:r>
            <a:br>
              <a:rPr lang="en-US" sz="2000" dirty="0" smtClean="0">
                <a:latin typeface="Georgia" panose="02040502050405020303" pitchFamily="18" charset="0"/>
              </a:rPr>
            </a:br>
            <a:r>
              <a:rPr lang="en-US" sz="2000" dirty="0" smtClean="0">
                <a:latin typeface="Georgia" panose="02040502050405020303" pitchFamily="18" charset="0"/>
              </a:rPr>
              <a:t>	1. Administrative</a:t>
            </a:r>
            <a:br>
              <a:rPr lang="en-US" sz="2000" dirty="0" smtClean="0">
                <a:latin typeface="Georgia" panose="02040502050405020303" pitchFamily="18" charset="0"/>
              </a:rPr>
            </a:br>
            <a:r>
              <a:rPr lang="en-US" sz="2000" dirty="0" smtClean="0">
                <a:latin typeface="Georgia" panose="02040502050405020303" pitchFamily="18" charset="0"/>
              </a:rPr>
              <a:t>	2. Accounting and Finance</a:t>
            </a:r>
            <a:br>
              <a:rPr lang="en-US" sz="2000" dirty="0" smtClean="0">
                <a:latin typeface="Georgia" panose="02040502050405020303" pitchFamily="18" charset="0"/>
              </a:rPr>
            </a:br>
            <a:r>
              <a:rPr lang="en-US" sz="2000" dirty="0" smtClean="0">
                <a:latin typeface="Georgia" panose="02040502050405020303" pitchFamily="18" charset="0"/>
              </a:rPr>
              <a:t>	3. Personnel</a:t>
            </a:r>
            <a:br>
              <a:rPr lang="en-US" sz="2000" dirty="0" smtClean="0">
                <a:latin typeface="Georgia" panose="02040502050405020303" pitchFamily="18" charset="0"/>
              </a:rPr>
            </a:br>
            <a:r>
              <a:rPr lang="en-US" sz="2000" dirty="0" smtClean="0">
                <a:latin typeface="Georgia" panose="02040502050405020303" pitchFamily="18" charset="0"/>
              </a:rPr>
              <a:t>	4. Publications and Reports</a:t>
            </a:r>
            <a:br>
              <a:rPr lang="en-US" sz="2000" dirty="0" smtClean="0">
                <a:latin typeface="Georgia" panose="02040502050405020303" pitchFamily="18" charset="0"/>
              </a:rPr>
            </a:br>
            <a:r>
              <a:rPr lang="en-US" sz="2000" dirty="0" smtClean="0">
                <a:latin typeface="Georgia" panose="02040502050405020303" pitchFamily="18" charset="0"/>
              </a:rPr>
              <a:t>	5. Audio, Video and  General Media</a:t>
            </a:r>
          </a:p>
          <a:p>
            <a:pPr>
              <a:lnSpc>
                <a:spcPct val="120000"/>
              </a:lnSpc>
            </a:pPr>
            <a:endParaRPr lang="en-US" sz="2000" dirty="0" smtClean="0">
              <a:latin typeface="Georgia" panose="02040502050405020303" pitchFamily="18" charset="0"/>
            </a:endParaRPr>
          </a:p>
          <a:p>
            <a:pPr>
              <a:lnSpc>
                <a:spcPct val="120000"/>
              </a:lnSpc>
            </a:pPr>
            <a:r>
              <a:rPr lang="en-US" sz="2000" dirty="0">
                <a:latin typeface="Georgia" panose="02040502050405020303" pitchFamily="18" charset="0"/>
              </a:rPr>
              <a:t>GEN schedule is applicable to </a:t>
            </a:r>
            <a:r>
              <a:rPr lang="en-US" sz="2000" i="1" dirty="0">
                <a:latin typeface="Georgia" panose="02040502050405020303" pitchFamily="18" charset="0"/>
              </a:rPr>
              <a:t>all </a:t>
            </a:r>
            <a:r>
              <a:rPr lang="en-US" sz="2000" dirty="0">
                <a:latin typeface="Georgia" panose="02040502050405020303" pitchFamily="18" charset="0"/>
              </a:rPr>
              <a:t>offices in addition to their office specific Retention Schedule</a:t>
            </a:r>
            <a:r>
              <a:rPr lang="en-US" sz="2000" dirty="0" smtClean="0">
                <a:latin typeface="Georgia" panose="02040502050405020303" pitchFamily="18" charset="0"/>
              </a:rPr>
              <a:t>.</a:t>
            </a:r>
          </a:p>
          <a:p>
            <a:pPr>
              <a:lnSpc>
                <a:spcPct val="120000"/>
              </a:lnSpc>
            </a:pPr>
            <a:endParaRPr lang="en-US" sz="2000" dirty="0">
              <a:latin typeface="Georgia" panose="02040502050405020303" pitchFamily="18" charset="0"/>
            </a:endParaRPr>
          </a:p>
          <a:p>
            <a:pPr>
              <a:lnSpc>
                <a:spcPct val="120000"/>
              </a:lnSpc>
            </a:pPr>
            <a:r>
              <a:rPr lang="en-US" sz="2000" dirty="0" smtClean="0">
                <a:latin typeface="Georgia" panose="02040502050405020303" pitchFamily="18" charset="0"/>
              </a:rPr>
              <a:t>Retention </a:t>
            </a:r>
            <a:r>
              <a:rPr lang="en-US" sz="2000" dirty="0">
                <a:latin typeface="Georgia" panose="02040502050405020303" pitchFamily="18" charset="0"/>
              </a:rPr>
              <a:t>periods for some records are increased in length of time to be retained because current Indiana Code statute of limitations have been applied to all records on this schedule</a:t>
            </a:r>
            <a:r>
              <a:rPr lang="en-US" sz="2000" dirty="0" smtClean="0">
                <a:latin typeface="Georgia" panose="02040502050405020303" pitchFamily="18" charset="0"/>
              </a:rPr>
              <a:t>.</a:t>
            </a:r>
          </a:p>
          <a:p>
            <a:pPr>
              <a:lnSpc>
                <a:spcPct val="120000"/>
              </a:lnSpc>
            </a:pPr>
            <a:endParaRPr lang="en-US" sz="2000" dirty="0">
              <a:latin typeface="Georgia" panose="02040502050405020303" pitchFamily="18" charset="0"/>
            </a:endParaRPr>
          </a:p>
        </p:txBody>
      </p:sp>
    </p:spTree>
    <p:extLst>
      <p:ext uri="{BB962C8B-B14F-4D97-AF65-F5344CB8AC3E}">
        <p14:creationId xmlns:p14="http://schemas.microsoft.com/office/powerpoint/2010/main" val="1054338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
          <p:cNvSpPr txBox="1">
            <a:spLocks/>
          </p:cNvSpPr>
          <p:nvPr/>
        </p:nvSpPr>
        <p:spPr>
          <a:xfrm>
            <a:off x="238124" y="6114362"/>
            <a:ext cx="11847379" cy="5177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latin typeface="Georgia" panose="02040502050405020303" pitchFamily="18" charset="0"/>
              </a:rPr>
              <a:t>The </a:t>
            </a:r>
            <a:r>
              <a:rPr lang="en-US" sz="2400" dirty="0">
                <a:latin typeface="Georgia" panose="02040502050405020303" pitchFamily="18" charset="0"/>
              </a:rPr>
              <a:t>local retention schedules are available </a:t>
            </a:r>
            <a:r>
              <a:rPr lang="en-US" sz="2400" dirty="0" smtClean="0">
                <a:latin typeface="Georgia" panose="02040502050405020303" pitchFamily="18" charset="0"/>
              </a:rPr>
              <a:t>via: </a:t>
            </a:r>
            <a:r>
              <a:rPr lang="en-US" sz="2400" dirty="0" smtClean="0">
                <a:latin typeface="Georgia" panose="02040502050405020303" pitchFamily="18" charset="0"/>
                <a:hlinkClick r:id="rId2"/>
              </a:rPr>
              <a:t>https</a:t>
            </a:r>
            <a:r>
              <a:rPr lang="en-US" sz="2400" dirty="0">
                <a:latin typeface="Georgia" panose="02040502050405020303" pitchFamily="18" charset="0"/>
                <a:hlinkClick r:id="rId2"/>
              </a:rPr>
              <a:t>://</a:t>
            </a:r>
            <a:r>
              <a:rPr lang="en-US" sz="2400" dirty="0" smtClean="0">
                <a:latin typeface="Georgia" panose="02040502050405020303" pitchFamily="18" charset="0"/>
                <a:hlinkClick r:id="rId2"/>
              </a:rPr>
              <a:t>www.in.gov/iara/2739.htm</a:t>
            </a:r>
            <a:r>
              <a:rPr lang="en-US" sz="2400" dirty="0" smtClean="0">
                <a:latin typeface="Georgia" panose="02040502050405020303" pitchFamily="18" charset="0"/>
              </a:rPr>
              <a:t>.</a:t>
            </a:r>
            <a:endParaRPr lang="en-US" sz="2400" dirty="0">
              <a:latin typeface="Georgia" panose="02040502050405020303" pitchFamily="18" charset="0"/>
            </a:endParaRPr>
          </a:p>
        </p:txBody>
      </p:sp>
      <p:sp>
        <p:nvSpPr>
          <p:cNvPr id="6" name="Title 1"/>
          <p:cNvSpPr txBox="1">
            <a:spLocks/>
          </p:cNvSpPr>
          <p:nvPr/>
        </p:nvSpPr>
        <p:spPr>
          <a:xfrm>
            <a:off x="239797" y="323737"/>
            <a:ext cx="11953876" cy="896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sz="3600" b="1" dirty="0" smtClean="0">
                <a:solidFill>
                  <a:srgbClr val="FDBA31"/>
                </a:solidFill>
                <a:latin typeface="Georgia" panose="02040502050405020303" pitchFamily="18" charset="0"/>
                <a:ea typeface="Open Sans" panose="020B0606030504020204" pitchFamily="34" charset="0"/>
                <a:cs typeface="Open Sans" panose="020B0606030504020204" pitchFamily="34" charset="0"/>
              </a:rPr>
              <a:t>County/Local General Retention Schedule (GEN)</a:t>
            </a:r>
            <a:endParaRPr lang="en-US" sz="3600" b="1" dirty="0">
              <a:solidFill>
                <a:srgbClr val="FDBA31"/>
              </a:solidFill>
              <a:latin typeface="Georgia" panose="02040502050405020303" pitchFamily="18"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3534" b="53092"/>
          <a:stretch/>
        </p:blipFill>
        <p:spPr>
          <a:xfrm>
            <a:off x="2699133" y="1942082"/>
            <a:ext cx="6797407" cy="3815412"/>
          </a:xfrm>
          <a:prstGeom prst="rect">
            <a:avLst/>
          </a:prstGeom>
        </p:spPr>
      </p:pic>
    </p:spTree>
    <p:extLst>
      <p:ext uri="{BB962C8B-B14F-4D97-AF65-F5344CB8AC3E}">
        <p14:creationId xmlns:p14="http://schemas.microsoft.com/office/powerpoint/2010/main" val="266021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Input 2"/>
          <p:cNvSpPr/>
          <p:nvPr/>
        </p:nvSpPr>
        <p:spPr>
          <a:xfrm rot="10800000">
            <a:off x="0" y="0"/>
            <a:ext cx="12193673" cy="1719942"/>
          </a:xfrm>
          <a:prstGeom prst="flowChartManualInput">
            <a:avLst/>
          </a:prstGeom>
          <a:solidFill>
            <a:srgbClr val="FDB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p:nvSpPr>
        <p:spPr>
          <a:xfrm rot="10800000">
            <a:off x="0" y="0"/>
            <a:ext cx="12193673" cy="1618343"/>
          </a:xfrm>
          <a:prstGeom prst="flowChartManualInpu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124" y="323737"/>
            <a:ext cx="11953876" cy="896938"/>
          </a:xfrm>
        </p:spPr>
        <p:txBody>
          <a:bodyPr>
            <a:noAutofit/>
          </a:bodyPr>
          <a:lstStyle/>
          <a:p>
            <a:r>
              <a:rPr lang="en-US" sz="4800" b="1" dirty="0">
                <a:solidFill>
                  <a:srgbClr val="FDBA31"/>
                </a:solidFill>
                <a:latin typeface="Georgia" panose="02040502050405020303" pitchFamily="18" charset="0"/>
                <a:ea typeface="Open Sans" panose="020B0606030504020204" pitchFamily="34" charset="0"/>
                <a:cs typeface="Open Sans" panose="020B0606030504020204" pitchFamily="34" charset="0"/>
              </a:rPr>
              <a:t>Other Local Schedules</a:t>
            </a:r>
          </a:p>
        </p:txBody>
      </p:sp>
      <p:sp>
        <p:nvSpPr>
          <p:cNvPr id="13" name="Content Placeholder 1"/>
          <p:cNvSpPr txBox="1">
            <a:spLocks/>
          </p:cNvSpPr>
          <p:nvPr/>
        </p:nvSpPr>
        <p:spPr>
          <a:xfrm>
            <a:off x="183039" y="1942082"/>
            <a:ext cx="11869111" cy="4625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2400" b="1" dirty="0">
                <a:latin typeface="Georgia" panose="02040502050405020303" pitchFamily="18" charset="0"/>
              </a:rPr>
              <a:t>City/Town/District Retention Schedules</a:t>
            </a:r>
          </a:p>
          <a:p>
            <a:pPr lvl="1">
              <a:lnSpc>
                <a:spcPct val="80000"/>
              </a:lnSpc>
            </a:pPr>
            <a:r>
              <a:rPr lang="en-US" dirty="0">
                <a:latin typeface="Georgia" panose="02040502050405020303" pitchFamily="18" charset="0"/>
              </a:rPr>
              <a:t>Cities And Towns (CT)</a:t>
            </a:r>
          </a:p>
          <a:p>
            <a:pPr lvl="1">
              <a:lnSpc>
                <a:spcPct val="80000"/>
              </a:lnSpc>
            </a:pPr>
            <a:r>
              <a:rPr lang="en-US" dirty="0">
                <a:latin typeface="Georgia" panose="02040502050405020303" pitchFamily="18" charset="0"/>
              </a:rPr>
              <a:t>Special Districts (SD)</a:t>
            </a:r>
          </a:p>
          <a:p>
            <a:pPr lvl="1">
              <a:lnSpc>
                <a:spcPct val="80000"/>
              </a:lnSpc>
            </a:pPr>
            <a:r>
              <a:rPr lang="en-US" dirty="0">
                <a:latin typeface="Georgia" panose="02040502050405020303" pitchFamily="18" charset="0"/>
              </a:rPr>
              <a:t>Township Trustee (TT)</a:t>
            </a:r>
          </a:p>
          <a:p>
            <a:pPr>
              <a:lnSpc>
                <a:spcPct val="80000"/>
              </a:lnSpc>
            </a:pPr>
            <a:endParaRPr lang="en-US" sz="2400" dirty="0">
              <a:latin typeface="Georgia" panose="02040502050405020303" pitchFamily="18" charset="0"/>
            </a:endParaRPr>
          </a:p>
          <a:p>
            <a:pPr>
              <a:lnSpc>
                <a:spcPct val="80000"/>
              </a:lnSpc>
            </a:pPr>
            <a:r>
              <a:rPr lang="en-US" sz="2400" b="1" dirty="0">
                <a:latin typeface="Georgia" panose="02040502050405020303" pitchFamily="18" charset="0"/>
              </a:rPr>
              <a:t>Other Local Retention Schedules</a:t>
            </a:r>
          </a:p>
          <a:p>
            <a:pPr lvl="1">
              <a:lnSpc>
                <a:spcPct val="80000"/>
              </a:lnSpc>
            </a:pPr>
            <a:r>
              <a:rPr lang="en-US" dirty="0">
                <a:latin typeface="Georgia" panose="02040502050405020303" pitchFamily="18" charset="0"/>
              </a:rPr>
              <a:t>Public Libraries (LIB)</a:t>
            </a:r>
          </a:p>
          <a:p>
            <a:pPr lvl="1">
              <a:lnSpc>
                <a:spcPct val="80000"/>
              </a:lnSpc>
            </a:pPr>
            <a:r>
              <a:rPr lang="en-US" dirty="0" smtClean="0">
                <a:latin typeface="Georgia" panose="02040502050405020303" pitchFamily="18" charset="0"/>
              </a:rPr>
              <a:t>Education Institutions (EDA/EDS/EDC</a:t>
            </a:r>
            <a:r>
              <a:rPr lang="en-US" dirty="0">
                <a:latin typeface="Georgia" panose="02040502050405020303" pitchFamily="18" charset="0"/>
              </a:rPr>
              <a:t>) (</a:t>
            </a:r>
            <a:r>
              <a:rPr lang="en-US" dirty="0" smtClean="0">
                <a:latin typeface="Georgia" panose="02040502050405020303" pitchFamily="18" charset="0"/>
              </a:rPr>
              <a:t>Public  </a:t>
            </a:r>
            <a:r>
              <a:rPr lang="en-US" dirty="0">
                <a:latin typeface="Georgia" panose="02040502050405020303" pitchFamily="18" charset="0"/>
              </a:rPr>
              <a:t>&amp; Charter </a:t>
            </a:r>
            <a:r>
              <a:rPr lang="en-US" dirty="0" smtClean="0">
                <a:latin typeface="Georgia" panose="02040502050405020303" pitchFamily="18" charset="0"/>
              </a:rPr>
              <a:t>Schools)</a:t>
            </a:r>
            <a:endParaRPr lang="en-US" dirty="0">
              <a:latin typeface="Georgia" panose="02040502050405020303" pitchFamily="18" charset="0"/>
            </a:endParaRPr>
          </a:p>
          <a:p>
            <a:pPr>
              <a:lnSpc>
                <a:spcPct val="80000"/>
              </a:lnSpc>
            </a:pPr>
            <a:endParaRPr lang="en-US" sz="2400" dirty="0">
              <a:latin typeface="Georgia" panose="02040502050405020303" pitchFamily="18" charset="0"/>
            </a:endParaRPr>
          </a:p>
          <a:p>
            <a:pPr>
              <a:lnSpc>
                <a:spcPct val="80000"/>
              </a:lnSpc>
            </a:pPr>
            <a:r>
              <a:rPr lang="en-US" sz="2400" b="1" dirty="0">
                <a:latin typeface="Georgia" panose="02040502050405020303" pitchFamily="18" charset="0"/>
              </a:rPr>
              <a:t>Additional Retention Information</a:t>
            </a:r>
          </a:p>
          <a:p>
            <a:pPr lvl="1">
              <a:lnSpc>
                <a:spcPct val="80000"/>
              </a:lnSpc>
            </a:pPr>
            <a:r>
              <a:rPr lang="en-US" dirty="0">
                <a:latin typeface="Georgia" panose="02040502050405020303" pitchFamily="18" charset="0"/>
              </a:rPr>
              <a:t>Year-to-Year Destruction Schedule</a:t>
            </a:r>
          </a:p>
          <a:p>
            <a:pPr lvl="1">
              <a:lnSpc>
                <a:spcPct val="80000"/>
              </a:lnSpc>
            </a:pPr>
            <a:r>
              <a:rPr lang="en-US" dirty="0">
                <a:latin typeface="Georgia" panose="02040502050405020303" pitchFamily="18" charset="0"/>
              </a:rPr>
              <a:t>Judicial Records Retention </a:t>
            </a:r>
            <a:r>
              <a:rPr lang="en-US" dirty="0" smtClean="0">
                <a:latin typeface="Georgia" panose="02040502050405020303" pitchFamily="18" charset="0"/>
              </a:rPr>
              <a:t>Schedule – Administrative Rule #7</a:t>
            </a:r>
            <a:endParaRPr lang="en-US" dirty="0">
              <a:latin typeface="Georgia" panose="02040502050405020303" pitchFamily="18" charset="0"/>
            </a:endParaRPr>
          </a:p>
        </p:txBody>
      </p:sp>
    </p:spTree>
    <p:extLst>
      <p:ext uri="{BB962C8B-B14F-4D97-AF65-F5344CB8AC3E}">
        <p14:creationId xmlns:p14="http://schemas.microsoft.com/office/powerpoint/2010/main" val="865060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246&quot;&gt;&lt;property id=&quot;20148&quot; value=&quot;5&quot;/&gt;&lt;property id=&quot;20300&quot; value=&quot;Slide 5 - &amp;quot;What is Records Retention?&amp;quot;&quot;/&gt;&lt;property id=&quot;20307&quot; value=&quot;258&quot;/&gt;&lt;/object&gt;&lt;object type=&quot;3&quot; unique_id=&quot;10284&quot;&gt;&lt;property id=&quot;20148&quot; value=&quot;5&quot;/&gt;&lt;property id=&quot;20300&quot; value=&quot;Slide 4 - &amp;quot;Government Records&amp;quot;&quot;/&gt;&lt;property id=&quot;20307&quot; value=&quot;261&quot;/&gt;&lt;/object&gt;&lt;object type=&quot;3&quot; unique_id=&quot;10326&quot;&gt;&lt;property id=&quot;20148&quot; value=&quot;5&quot;/&gt;&lt;property id=&quot;20300&quot; value=&quot;Slide 2 - &amp;quot;What is IARA?&amp;quot;&quot;/&gt;&lt;property id=&quot;20307&quot; value=&quot;271&quot;/&gt;&lt;/object&gt;&lt;object type=&quot;3&quot; unique_id=&quot;10550&quot;&gt;&lt;property id=&quot;20148&quot; value=&quot;5&quot;/&gt;&lt;property id=&quot;20300&quot; value=&quot;Slide 3 - &amp;quot;What is a Government Record?&amp;quot;&quot;/&gt;&lt;property id=&quot;20307&quot; value=&quot;272&quot;/&gt;&lt;/object&gt;&lt;object type=&quot;3&quot; unique_id=&quot;10945&quot;&gt;&lt;property id=&quot;20148&quot; value=&quot;5&quot;/&gt;&lt;property id=&quot;20300&quot; value=&quot;Slide 6 - &amp;quot;County &amp;amp; Local Government Records&amp;quot;&quot;/&gt;&lt;property id=&quot;20307&quot; value=&quot;274&quot;/&gt;&lt;/object&gt;&lt;object type=&quot;3&quot; unique_id=&quot;16559&quot;&gt;&lt;property id=&quot;20148&quot; value=&quot;5&quot;/&gt;&lt;property id=&quot;20300&quot; value=&quot;Slide 23&quot;/&gt;&lt;property id=&quot;20307&quot; value=&quot;275&quot;/&gt;&lt;/object&gt;&lt;object type=&quot;3&quot; unique_id=&quot;16624&quot;&gt;&lt;property id=&quot;20148&quot; value=&quot;5&quot;/&gt;&lt;property id=&quot;20300&quot; value=&quot;Slide 7 - &amp;quot;County/Local General Retention Schedule (GEN)&amp;quot;&quot;/&gt;&lt;property id=&quot;20307&quot; value=&quot;276&quot;/&gt;&lt;/object&gt;&lt;object type=&quot;3&quot; unique_id=&quot;16675&quot;&gt;&lt;property id=&quot;20148&quot; value=&quot;5&quot;/&gt;&lt;property id=&quot;20300&quot; value=&quot;Slide 9 - &amp;quot;Other Local Schedules&amp;quot;&quot;/&gt;&lt;property id=&quot;20307&quot; value=&quot;277&quot;/&gt;&lt;/object&gt;&lt;object type=&quot;3&quot; unique_id=&quot;16764&quot;&gt;&lt;property id=&quot;20148&quot; value=&quot;5&quot;/&gt;&lt;property id=&quot;20300&quot; value=&quot;Slide 10 - &amp;quot;IC 5-15-6 – Local Public Records Commissions (Membership)&amp;quot;&quot;/&gt;&lt;property id=&quot;20307&quot; value=&quot;278&quot;/&gt;&lt;/object&gt;&lt;object type=&quot;3&quot; unique_id=&quot;16801&quot;&gt;&lt;property id=&quot;20148&quot; value=&quot;5&quot;/&gt;&lt;property id=&quot;20300&quot; value=&quot;Slide 11 - &amp;quot;IC 5-15-6 – Local Public Records Commissions  (Officers &amp;amp; Meetings)&amp;quot;&quot;/&gt;&lt;property id=&quot;20307&quot; value=&quot;279&quot;/&gt;&lt;/object&gt;&lt;object type=&quot;3&quot; unique_id=&quot;16919&quot;&gt;&lt;property id=&quot;20148&quot; value=&quot;5&quot;/&gt;&lt;property id=&quot;20300&quot; value=&quot;Slide 12 - &amp;quot;Notice of Destruction – SF 44905&amp;quot;&quot;/&gt;&lt;property id=&quot;20307&quot; value=&quot;280&quot;/&gt;&lt;/object&gt;&lt;object type=&quot;3&quot; unique_id=&quot;16962&quot;&gt;&lt;property id=&quot;20148&quot; value=&quot;5&quot;/&gt;&lt;property id=&quot;20300&quot; value=&quot;Slide 15 - &amp;quot;Request for Permission to Destroy or Transfer Certain Public Records – PR-1, SF 30505&amp;quot;&quot;/&gt;&lt;property id=&quot;20307&quot; value=&quot;281&quot;/&gt;&lt;/object&gt;&lt;object type=&quot;3&quot; unique_id=&quot;17068&quot;&gt;&lt;property id=&quot;20148&quot; value=&quot;5&quot;/&gt;&lt;property id=&quot;20300&quot; value=&quot;Slide 16 - &amp;quot;Destruction of Records&amp;quot;&quot;/&gt;&lt;property id=&quot;20307&quot; value=&quot;282&quot;/&gt;&lt;/object&gt;&lt;object type=&quot;3&quot; unique_id=&quot;17213&quot;&gt;&lt;property id=&quot;20148&quot; value=&quot;5&quot;/&gt;&lt;property id=&quot;20300&quot; value=&quot;Slide 17 - &amp;quot;Retention Periods…&amp;quot;&quot;/&gt;&lt;property id=&quot;20307&quot; value=&quot;283&quot;/&gt;&lt;/object&gt;&lt;object type=&quot;3&quot; unique_id=&quot;17265&quot;&gt;&lt;property id=&quot;20148&quot; value=&quot;5&quot;/&gt;&lt;property id=&quot;20300&quot; value=&quot;Slide 18 - &amp;quot;Permanent Records&amp;quot;&quot;/&gt;&lt;property id=&quot;20307&quot; value=&quot;284&quot;/&gt;&lt;/object&gt;&lt;object type=&quot;3&quot; unique_id=&quot;17414&quot;&gt;&lt;property id=&quot;20148&quot; value=&quot;5&quot;/&gt;&lt;property id=&quot;20300&quot; value=&quot;Slide 19 - &amp;quot;Records Projects&amp;quot;&quot;/&gt;&lt;property id=&quot;20307&quot; value=&quot;286&quot;/&gt;&lt;/object&gt;&lt;object type=&quot;3&quot; unique_id=&quot;17515&quot;&gt;&lt;property id=&quot;20148&quot; value=&quot;5&quot;/&gt;&lt;property id=&quot;20300&quot; value=&quot;Slide 20 - &amp;quot;Research Indiana Indexes &amp;quot;&quot;/&gt;&lt;property id=&quot;20307&quot; value=&quot;287&quot;/&gt;&lt;/object&gt;&lt;object type=&quot;3&quot; unique_id=&quot;17579&quot;&gt;&lt;property id=&quot;20148&quot; value=&quot;5&quot;/&gt;&lt;property id=&quot;20300&quot; value=&quot;Slide 21 - &amp;quot;IARA Initiatives&amp;quot;&quot;/&gt;&lt;property id=&quot;20307&quot; value=&quot;288&quot;/&gt;&lt;/object&gt;&lt;object type=&quot;3&quot; unique_id=&quot;17954&quot;&gt;&lt;property id=&quot;20148&quot; value=&quot;5&quot;/&gt;&lt;property id=&quot;20300&quot; value=&quot;Slide 22 - &amp;quot;IARA Local Records Website &amp;quot;&quot;/&gt;&lt;property id=&quot;20307&quot; value=&quot;289&quot;/&gt;&lt;/object&gt;&lt;object type=&quot;3&quot; unique_id=&quot;18323&quot;&gt;&lt;property id=&quot;20148&quot; value=&quot;5&quot;/&gt;&lt;property id=&quot;20300&quot; value=&quot;Slide 8&quot;/&gt;&lt;property id=&quot;20307&quot; value=&quot;290&quot;/&gt;&lt;/object&gt;&lt;object type=&quot;3&quot; unique_id=&quot;19020&quot;&gt;&lt;property id=&quot;20148&quot; value=&quot;5&quot;/&gt;&lt;property id=&quot;20300&quot; value=&quot;Slide 13 - &amp;quot;Notice of Destruction – SF 44905&amp;quot;&quot;/&gt;&lt;property id=&quot;20307&quot; value=&quot;291&quot;/&gt;&lt;/object&gt;&lt;object type=&quot;3&quot; unique_id=&quot;19146&quot;&gt;&lt;property id=&quot;20148&quot; value=&quot;5&quot;/&gt;&lt;property id=&quot;20300&quot; value=&quot;Slide 14 - &amp;quot;Notice of Destruction – SF 44905&amp;quot;&quot;/&gt;&lt;property id=&quot;20307&quot; value=&quot;29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1268</Words>
  <Application>Microsoft Office PowerPoint</Application>
  <PresentationFormat>Widescreen</PresentationFormat>
  <Paragraphs>182</Paragraphs>
  <Slides>23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Georgia</vt:lpstr>
      <vt:lpstr>Open Sans</vt:lpstr>
      <vt:lpstr>Open Sans Extrabold</vt:lpstr>
      <vt:lpstr>Segoe UI Semilight</vt:lpstr>
      <vt:lpstr>Verdana</vt:lpstr>
      <vt:lpstr>Wingdings 2</vt:lpstr>
      <vt:lpstr>Office Theme</vt:lpstr>
      <vt:lpstr>PowerPoint Presentation</vt:lpstr>
      <vt:lpstr>What is IARA?</vt:lpstr>
      <vt:lpstr>What is a Government Record?</vt:lpstr>
      <vt:lpstr>Government Records</vt:lpstr>
      <vt:lpstr>What is Records Retention?</vt:lpstr>
      <vt:lpstr>County &amp; Local Government Records</vt:lpstr>
      <vt:lpstr>County/Local General Retention Schedule (GEN)</vt:lpstr>
      <vt:lpstr>PowerPoint Presentation</vt:lpstr>
      <vt:lpstr>Other Local Schedules</vt:lpstr>
      <vt:lpstr>IC 5-15-6 – Local Public Records Commissions (Membership)</vt:lpstr>
      <vt:lpstr>IC 5-15-6 – Local Public Records Commissions  (Officers &amp; Meetings)</vt:lpstr>
      <vt:lpstr>Notice of Destruction – SF 44905</vt:lpstr>
      <vt:lpstr>Notice of Destruction – SF 44905</vt:lpstr>
      <vt:lpstr>Notice of Destruction – SF 44905</vt:lpstr>
      <vt:lpstr>Request for Permission to Destroy or Transfer Certain Public Records – PR-1, SF 30505</vt:lpstr>
      <vt:lpstr>Destruction of Records</vt:lpstr>
      <vt:lpstr>Retention Periods…</vt:lpstr>
      <vt:lpstr>Permanent Records</vt:lpstr>
      <vt:lpstr>Records Projects</vt:lpstr>
      <vt:lpstr>Research Indiana Indexes </vt:lpstr>
      <vt:lpstr>IARA Initiatives</vt:lpstr>
      <vt:lpstr>IARA Local Records Website </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Alderfer, Samuel</dc:creator>
  <cp:lastModifiedBy>Clark, Justin</cp:lastModifiedBy>
  <cp:revision>203</cp:revision>
  <dcterms:created xsi:type="dcterms:W3CDTF">2018-03-14T17:57:29Z</dcterms:created>
  <dcterms:modified xsi:type="dcterms:W3CDTF">2019-04-04T18:27:35Z</dcterms:modified>
</cp:coreProperties>
</file>